
<file path=[Content_Types].xml><?xml version="1.0" encoding="utf-8"?>
<Types xmlns="http://schemas.openxmlformats.org/package/2006/content-types">
  <Default Extension="xml" ContentType="application/vnd.openxmlformats-package.core-properties+xml"/>
  <Default Extension="png" ContentType="image/png"/>
  <Default Extension="svg" ContentType="image/svg+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92f88b1334e44fc" /><Relationship Type="http://schemas.openxmlformats.org/officeDocument/2006/relationships/extended-properties" Target="/docProps/app.xml" Id="R4e02e882c0af46d9" /><Relationship Type="http://schemas.openxmlformats.org/officeDocument/2006/relationships/officeDocument" Target="/ppt/presentation.xml" Id="Rba94471b962e400a" /></Relationships>
</file>

<file path=ppt/presentation.xml><?xml version="1.0" encoding="utf-8"?>
<p:presentation xmlns:p="http://schemas.openxmlformats.org/presentationml/2006/main">
  <p:sldMasterIdLst>
    <p:sldMasterId xmlns:r="http://schemas.openxmlformats.org/officeDocument/2006/relationships" id="2147483648" r:id="R897a1b3a01ec4d55"/>
  </p:sldMasterIdLst>
  <p:notesMasterIdLst>
    <p:notesMasterId xmlns:r="http://schemas.openxmlformats.org/officeDocument/2006/relationships" r:id="Re3c92155e0104ca1"/>
  </p:notesMasterIdLst>
  <p:sldIdLst>
    <p:sldId xmlns:r="http://schemas.openxmlformats.org/officeDocument/2006/relationships" id="256" r:id="R9f9404833d4a46e3"/>
    <p:sldId xmlns:r="http://schemas.openxmlformats.org/officeDocument/2006/relationships" id="257" r:id="R4622997e397442fe"/>
    <p:sldId xmlns:r="http://schemas.openxmlformats.org/officeDocument/2006/relationships" id="258" r:id="R58f0a23185e1435b"/>
    <p:sldId xmlns:r="http://schemas.openxmlformats.org/officeDocument/2006/relationships" id="259" r:id="R7338163e72634516"/>
    <p:sldId xmlns:r="http://schemas.openxmlformats.org/officeDocument/2006/relationships" id="260" r:id="Rce2354717b2648d9"/>
    <p:sldId xmlns:r="http://schemas.openxmlformats.org/officeDocument/2006/relationships" id="261" r:id="R39ea07b0cd2245cd"/>
    <p:sldId xmlns:r="http://schemas.openxmlformats.org/officeDocument/2006/relationships" id="262" r:id="Rb59a6bb7a30c4d83"/>
    <p:sldId xmlns:r="http://schemas.openxmlformats.org/officeDocument/2006/relationships" id="263" r:id="R5fce3624b84440d7"/>
    <p:sldId xmlns:r="http://schemas.openxmlformats.org/officeDocument/2006/relationships" id="264" r:id="R18b9e1429a10405b"/>
    <p:sldId xmlns:r="http://schemas.openxmlformats.org/officeDocument/2006/relationships" id="265" r:id="R95d935bb0255481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cee5f0f3214a18" /><Relationship Type="http://schemas.openxmlformats.org/officeDocument/2006/relationships/slideMaster" Target="/ppt/slideMasters/slideMaster1.xml" Id="R897a1b3a01ec4d55" /><Relationship Type="http://schemas.openxmlformats.org/officeDocument/2006/relationships/notesMaster" Target="/ppt/notesMasters/notesMaster1.xml" Id="Re3c92155e0104ca1" /><Relationship Type="http://schemas.openxmlformats.org/officeDocument/2006/relationships/presProps" Target="/ppt/presProps.xml" Id="Rd92084680a544fff" /><Relationship Type="http://schemas.openxmlformats.org/officeDocument/2006/relationships/tableStyles" Target="/ppt/tableStyles.xml" Id="R086930926b3b4560" /><Relationship Type="http://schemas.openxmlformats.org/officeDocument/2006/relationships/slide" Target="/ppt/slides/slide1.xml" Id="R9f9404833d4a46e3" /><Relationship Type="http://schemas.openxmlformats.org/officeDocument/2006/relationships/slide" Target="/ppt/slides/slide2.xml" Id="R4622997e397442fe" /><Relationship Type="http://schemas.openxmlformats.org/officeDocument/2006/relationships/slide" Target="/ppt/slides/slide3.xml" Id="R58f0a23185e1435b" /><Relationship Type="http://schemas.openxmlformats.org/officeDocument/2006/relationships/slide" Target="/ppt/slides/slide4.xml" Id="R7338163e72634516" /><Relationship Type="http://schemas.openxmlformats.org/officeDocument/2006/relationships/slide" Target="/ppt/slides/slide5.xml" Id="Rce2354717b2648d9" /><Relationship Type="http://schemas.openxmlformats.org/officeDocument/2006/relationships/slide" Target="/ppt/slides/slide6.xml" Id="R39ea07b0cd2245cd" /><Relationship Type="http://schemas.openxmlformats.org/officeDocument/2006/relationships/slide" Target="/ppt/slides/slide7.xml" Id="Rb59a6bb7a30c4d83" /><Relationship Type="http://schemas.openxmlformats.org/officeDocument/2006/relationships/slide" Target="/ppt/slides/slide8.xml" Id="R5fce3624b84440d7" /><Relationship Type="http://schemas.openxmlformats.org/officeDocument/2006/relationships/slide" Target="/ppt/slides/slide9.xml" Id="R18b9e1429a10405b" /><Relationship Type="http://schemas.openxmlformats.org/officeDocument/2006/relationships/slide" Target="/ppt/slides/slide10.xml" Id="R95d935bb0255481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1bbc3b5de78486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428741784d54ca2" /><Relationship Type="http://schemas.openxmlformats.org/officeDocument/2006/relationships/notesMaster" Target="/ppt/notesMasters/notesMaster1.xml" Id="Ra31cc7711786483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8ed0e71f2b84fc7" /><Relationship Type="http://schemas.openxmlformats.org/officeDocument/2006/relationships/notesMaster" Target="/ppt/notesMasters/notesMaster1.xml" Id="R67106baa6ae64b54" /></Relationships>
</file>

<file path=ppt/notesSlides/_rels/notesSlide3.xml.rels>&#65279;<?xml version="1.0" encoding="utf-8"?><Relationships xmlns="http://schemas.openxmlformats.org/package/2006/relationships"><Relationship Type="http://schemas.openxmlformats.org/officeDocument/2006/relationships/slide" Target="/ppt/slides/slide3.xml" Id="R43549ec79ac941b4" /><Relationship Type="http://schemas.openxmlformats.org/officeDocument/2006/relationships/notesMaster" Target="/ppt/notesMasters/notesMaster1.xml" Id="R04f110f005864764" /></Relationships>
</file>

<file path=ppt/notesSlides/_rels/notesSlide4.xml.rels>&#65279;<?xml version="1.0" encoding="utf-8"?><Relationships xmlns="http://schemas.openxmlformats.org/package/2006/relationships"><Relationship Type="http://schemas.openxmlformats.org/officeDocument/2006/relationships/slide" Target="/ppt/slides/slide4.xml" Id="R6d7f6a507fab4b40" /><Relationship Type="http://schemas.openxmlformats.org/officeDocument/2006/relationships/notesMaster" Target="/ppt/notesMasters/notesMaster1.xml" Id="R79c782504a2647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ff4a110961348aa" /><Relationship Type="http://schemas.openxmlformats.org/officeDocument/2006/relationships/notesMaster" Target="/ppt/notesMasters/notesMaster1.xml" Id="Rb5064e693c39453f" /></Relationships>
</file>

<file path=ppt/notesSlides/_rels/notesSlide6.xml.rels>&#65279;<?xml version="1.0" encoding="utf-8"?><Relationships xmlns="http://schemas.openxmlformats.org/package/2006/relationships"><Relationship Type="http://schemas.openxmlformats.org/officeDocument/2006/relationships/slide" Target="/ppt/slides/slide6.xml" Id="Rf7bcc1ba1cbf4d8d" /><Relationship Type="http://schemas.openxmlformats.org/officeDocument/2006/relationships/notesMaster" Target="/ppt/notesMasters/notesMaster1.xml" Id="R855826c06ff043f8" /></Relationships>
</file>

<file path=ppt/notesSlides/_rels/notesSlide7.xml.rels>&#65279;<?xml version="1.0" encoding="utf-8"?><Relationships xmlns="http://schemas.openxmlformats.org/package/2006/relationships"><Relationship Type="http://schemas.openxmlformats.org/officeDocument/2006/relationships/slide" Target="/ppt/slides/slide7.xml" Id="Re6030b9bc1d6480e" /><Relationship Type="http://schemas.openxmlformats.org/officeDocument/2006/relationships/notesMaster" Target="/ppt/notesMasters/notesMaster1.xml" Id="R3a4130ee06cc4c9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570c10d1ef44431" /><Relationship Type="http://schemas.openxmlformats.org/officeDocument/2006/relationships/notesMaster" Target="/ppt/notesMasters/notesMaster1.xml" Id="R749603c1d08e4e56" /></Relationships>
</file>

<file path=ppt/notesSlides/_rels/notesSlide9.xml.rels>&#65279;<?xml version="1.0" encoding="utf-8"?><Relationships xmlns="http://schemas.openxmlformats.org/package/2006/relationships"><Relationship Type="http://schemas.openxmlformats.org/officeDocument/2006/relationships/slide" Target="/ppt/slides/slide9.xml" Id="R877ce955fafa4884" /><Relationship Type="http://schemas.openxmlformats.org/officeDocument/2006/relationships/notesMaster" Target="/ppt/notesMasters/notesMaster1.xml" Id="R6322083ccfa44d4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12b8000a0934b45" /><Relationship Type="http://schemas.openxmlformats.org/officeDocument/2006/relationships/notesMaster" Target="/ppt/notesMasters/notesMaster1.xml" Id="R9a8708d8a47a43a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proposal, not an official Horizen product or endorsement. Prepared 5 September 2026. Branding: https://www.horizen.io/assets/logo-horizen-yellow.svg . Vela Nova: https://github.com/HorizenOfficial/vela-nova . Mainnet operation is an intended milestone, not a delivered capability.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community discussion supplied by the user, attributed to Clive Onchain. Paraphrased; not independently verified and not evidence of funded demand, official roadmap status or a Foundation commitment. Next validation: moderated prototype sessions and an explicit demand signal from the team.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Editable UI illustration of the authored prototype. All balances are invented demo values, not assets under custody or performance. The current browser prototype simulates accounting only and does not encrypt or broadcast transactions.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https://github.com/HorizenOfficial/vela/blob/335724c95ba7b58d64ec97bbb67d18640123278e/contracts/contracts/ProcessorEndpoint.sol . Per-app/per-token appCustody records backing within ProcessorEndpoint. stateUpdate credits pendingClaims; claim pays the public recipient. Wallet must distinguish requested, processed/claimable and paid. No fee or latency is asserted. Shield does not mean native ZK shielding.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https://github.com/HorizenOfficial/vela-nova/blob/44f609353a554ef66ddb739706b22df687edbef5/README.md and https://docs.horizen.io/vela/introduction/ . Vela Nova includes authorised auditor access to balances and history. Encrypted content does not hide all transaction/network metadata. Confidentiality depends on application code, hardware attestation, key handling and configured authorities. No guaranteed anonymity, zero-knowledge privacy or user-exclusive disclosure controls are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https://github.com/HorizenOfficial/vela/blob/335724c95ba7b58d64ec97bbb67d18640123278e/README.md ; https://docs.horizen.io/horizen-chain/api-reference/json-rpc/ ; https://docs.horizen.io/horizen-chain/api-reference/contract-addresses/ . Horizen mainnet chain ID 26514, ETH gas. ZEN OFT on Horizen 0x57da2D504bf8b83Ef304759d9f2648522D7a9280. Proposed integration only; no Vela deployment or production endpoints confirmed. Browser key management and attestation binding require engineering and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Experience supplied by the user and supported by internal SOS documentation inspected locally. This describes testnet wallet work; it is not independent audit evidence. No SOS code or private infrastructure details included. Production team and reviewers remain to be confirmed. No claim of post-quantum security for this Horizen proposal.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Schedule is an internal estimate, not a commitment. Access constraints: https://docs.horizen.io/vela/limitations/ . Documentation states local/emulated development and team-coordinated enclave access; main branch has newer capabilities. Mainnet requires confirmed code/deployments, ZEN allowlisting, compatibility, audit scope, disabled production reset, declared operator/auditor powers, settlement testing and agreed capital limits.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USD allocations, not supplier quotes or an approved grant. No assurance that a production audit fits $6,000. Total $30,000. User suggested approximately $30k, but application is deferred until a working PoC. Hosting, enclave availability, audit scope, team rates and ongoing operations need agreements. No submission or financial commitment made.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meeting agenda, not a sent invitation. User wants to be included in the community/partner call. Foundation involvement, branding approval and funding are unconfirmed. LPs and RWA issuers are not dependencies for basic wallet transfers; Vela infrastructure and integration support are. Grant application follows the PoC.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d2dae3f034c45a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ac5ff53b9aa4966" /><Relationship Type="http://schemas.openxmlformats.org/officeDocument/2006/relationships/slideLayout" Target="/ppt/slideLayouts/slideLayout1.xml" Id="Ra5bb4fff89b249e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5bb4fff89b249e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a7ab0ad3b6948a1" /><Relationship Type="http://schemas.openxmlformats.org/officeDocument/2006/relationships/image" Target="/ppt/media/image.png" Id="Rfa75d984669045a0" /><Relationship Type="http://schemas.openxmlformats.org/officeDocument/2006/relationships/image" Target="/ppt/media/image.svg" Id="R7ffdd306d1c44f62" /><Relationship Type="http://schemas.openxmlformats.org/officeDocument/2006/relationships/notesSlide" Target="/ppt/notesSlides/notesSlide1.xml" Id="Rbd3e83cf30004367"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5f355a519bbf42e1" /><Relationship Type="http://schemas.openxmlformats.org/officeDocument/2006/relationships/notesSlide" Target="/ppt/notesSlides/notesSlide2.xml" Id="R281956f9f1fe4e5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6116b7c553924de3" /><Relationship Type="http://schemas.openxmlformats.org/officeDocument/2006/relationships/notesSlide" Target="/ppt/notesSlides/notesSlide3.xml" Id="R4704f0e70047453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0c24a44735846a7" /><Relationship Type="http://schemas.openxmlformats.org/officeDocument/2006/relationships/notesSlide" Target="/ppt/notesSlides/notesSlide4.xml" Id="Read8b5d1246640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c39444f38f04f96" /><Relationship Type="http://schemas.openxmlformats.org/officeDocument/2006/relationships/notesSlide" Target="/ppt/notesSlides/notesSlide5.xml" Id="Rd31ba23e0cd84ebb"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8257484382974f43" /><Relationship Type="http://schemas.openxmlformats.org/officeDocument/2006/relationships/notesSlide" Target="/ppt/notesSlides/notesSlide6.xml" Id="R245428b0f42c40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67783eeb8934d60" /><Relationship Type="http://schemas.openxmlformats.org/officeDocument/2006/relationships/notesSlide" Target="/ppt/notesSlides/notesSlide7.xml" Id="Rd5be0270c5ab420a"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e514a9f6c9c4870" /><Relationship Type="http://schemas.openxmlformats.org/officeDocument/2006/relationships/notesSlide" Target="/ppt/notesSlides/notesSlide8.xml" Id="R576bba0318a8408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592284fb2374def" /><Relationship Type="http://schemas.openxmlformats.org/officeDocument/2006/relationships/notesSlide" Target="/ppt/notesSlides/notesSlide9.xml" Id="R22131da51abe4bf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e5334f937b65441e" /><Relationship Type="http://schemas.openxmlformats.org/officeDocument/2006/relationships/notesSlide" Target="/ppt/notesSlides/notesSlide10.xml" Id="Ree60a1b2e64e4855" /></Relationships>
</file>

<file path=ppt/slides/slide1.xml><?xml version="1.0" encoding="utf-8"?>
<p:sld xmlns:p="http://schemas.openxmlformats.org/presentationml/2006/main">
  <p:cSld>
    <p:bg>
      <p:bgPr>
        <a:solidFill xmlns:a="http://schemas.openxmlformats.org/drawingml/2006/main">
          <a:srgbClr val="030E24"/>
        </a:solidFill>
      </p:bgPr>
    </p:bg>
    <p:spTree>
      <p:nvGrpSpPr>
        <p:cNvPr id="1" name=""/>
        <p:cNvGrpSpPr/>
        <p:nvPr/>
      </p:nvGrpSpPr>
      <p:grpSpPr>
        <a:xfrm xmlns:a="http://schemas.openxmlformats.org/drawingml/2006/main"/>
      </p:grpSpPr>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fa75d984669045a0">
            <a:extLst>
              <a:ext uri="{96DAC541-7B7A-43D3-8B79-37D633B846F1}">
                <asvg:svgBlip xmlns:asvg="http://schemas.microsoft.com/office/drawing/2016/SVG/main" r:embed="R7ffdd306d1c44f62"/>
              </a:ext>
            </a:extLst>
          </a:blip>
          <a:stretch xmlns:a="http://schemas.openxmlformats.org/drawingml/2006/main"/>
        </p:blipFill>
        <p:spPr>
          <a:xfrm xmlns:a="http://schemas.openxmlformats.org/drawingml/2006/main">
            <a:off x="685800" y="666750"/>
            <a:ext cx="2333625" cy="438150"/>
          </a:xfrm>
          <a:prstGeom xmlns:a="http://schemas.openxmlformats.org/drawingml/2006/main" prst="rect">
            <a:avLst/>
          </a:prstGeom>
        </p:spPr>
      </p:pic>
      <p:sp>
        <p:nvSpPr>
          <p:cNvPr id="2" name="Wallet">
            <a:extLst xmlns:a="http://schemas.openxmlformats.org/drawingml/2006/main">
              <a:ext uri="{FF2B5EF4-FFF2-40B4-BE49-F238E27FC236}">
                <a16:creationId xmlns:a16="http://schemas.microsoft.com/office/drawing/2014/main" id="{37E79548-0F35-4AD9-976E-AB570C943F7B}"/>
              </a:ext>
            </a:extLst>
          </p:cNvPr>
          <p:cNvSpPr>
            <a:spLocks xmlns:a="http://schemas.openxmlformats.org/drawingml/2006/main" noGrp="1"/>
          </p:cNvSpPr>
          <p:nvPr/>
        </p:nvSpPr>
        <p:spPr>
          <a:xfrm xmlns:a="http://schemas.openxmlformats.org/drawingml/2006/main">
            <a:off x="685800" y="2200275"/>
            <a:ext cx="10287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7200" b="1">
                <a:solidFill>
                  <a:srgbClr val="FFFFFF"/>
                </a:solidFill>
                <a:latin typeface="Arial"/>
                <a:ea typeface="Arial"/>
                <a:cs typeface="Arial"/>
              </a:defRPr>
            </a:pPr>
            <a:r>
              <a:rPr sz="7200" b="1">
                <a:solidFill>
                  <a:srgbClr val="FFFFFF"/>
                </a:solidFill>
                <a:latin typeface="Arial"/>
                <a:ea typeface="Arial"/>
                <a:cs typeface="Arial"/>
              </a:rPr>
              <a:t>Wallet</a:t>
            </a:r>
          </a:p>
        </p:txBody>
      </p:sp>
      <p:sp>
        <p:nvSpPr>
          <p:cNvPr id="3" name="Public ZEN. Private transfers.">
            <a:extLst xmlns:a="http://schemas.openxmlformats.org/drawingml/2006/main">
              <a:ext uri="{FF2B5EF4-FFF2-40B4-BE49-F238E27FC236}">
                <a16:creationId xmlns:a16="http://schemas.microsoft.com/office/drawing/2014/main" id="{C8CCFE8D-0940-4FB4-85E8-B9A20D373C14}"/>
              </a:ext>
            </a:extLst>
          </p:cNvPr>
          <p:cNvSpPr>
            <a:spLocks xmlns:a="http://schemas.openxmlformats.org/drawingml/2006/main" noGrp="1"/>
          </p:cNvSpPr>
          <p:nvPr/>
        </p:nvSpPr>
        <p:spPr>
          <a:xfrm xmlns:a="http://schemas.openxmlformats.org/drawingml/2006/main">
            <a:off x="733425" y="3638550"/>
            <a:ext cx="10096500" cy="704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0">
                <a:solidFill>
                  <a:srgbClr val="FECB17"/>
                </a:solidFill>
                <a:latin typeface="Arial"/>
                <a:ea typeface="Arial"/>
                <a:cs typeface="Arial"/>
              </a:defRPr>
            </a:pPr>
            <a:r>
              <a:rPr sz="3150" b="0">
                <a:solidFill>
                  <a:srgbClr val="FECB17"/>
                </a:solidFill>
                <a:latin typeface="Arial"/>
                <a:ea typeface="Arial"/>
                <a:cs typeface="Arial"/>
              </a:rPr>
              <a:t>Public ZEN. Private transfers.</a:t>
            </a:r>
          </a:p>
        </p:txBody>
      </p:sp>
      <p:sp>
        <p:nvSpPr>
          <p:cNvPr id="4" name="A community wallet built around Vela Nova.">
            <a:extLst xmlns:a="http://schemas.openxmlformats.org/drawingml/2006/main">
              <a:ext uri="{FF2B5EF4-FFF2-40B4-BE49-F238E27FC236}">
                <a16:creationId xmlns:a16="http://schemas.microsoft.com/office/drawing/2014/main" id="{EFE520BB-B28A-449A-BD1B-CD12B5F528AD}"/>
              </a:ext>
            </a:extLst>
          </p:cNvPr>
          <p:cNvSpPr>
            <a:spLocks xmlns:a="http://schemas.openxmlformats.org/drawingml/2006/main" noGrp="1"/>
          </p:cNvSpPr>
          <p:nvPr/>
        </p:nvSpPr>
        <p:spPr>
          <a:xfrm xmlns:a="http://schemas.openxmlformats.org/drawingml/2006/main">
            <a:off x="742950" y="4581525"/>
            <a:ext cx="9810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99A7BF"/>
                </a:solidFill>
                <a:latin typeface="Arial"/>
                <a:ea typeface="Arial"/>
                <a:cs typeface="Arial"/>
              </a:defRPr>
            </a:pPr>
            <a:r>
              <a:rPr sz="2025" b="0">
                <a:solidFill>
                  <a:srgbClr val="99A7BF"/>
                </a:solidFill>
                <a:latin typeface="Arial"/>
                <a:ea typeface="Arial"/>
                <a:cs typeface="Arial"/>
              </a:rPr>
              <a:t>A community wallet built around Vela Nova.</a:t>
            </a:r>
          </a:p>
        </p:txBody>
      </p:sp>
      <p:sp>
        <p:nvSpPr>
          <p:cNvPr id="5" name="Product concept and delivery proposal">
            <a:extLst xmlns:a="http://schemas.openxmlformats.org/drawingml/2006/main">
              <a:ext uri="{FF2B5EF4-FFF2-40B4-BE49-F238E27FC236}">
                <a16:creationId xmlns:a16="http://schemas.microsoft.com/office/drawing/2014/main" id="{87717400-D9FC-4502-8DC5-88D50DA2D54D}"/>
              </a:ext>
            </a:extLst>
          </p:cNvPr>
          <p:cNvSpPr>
            <a:spLocks xmlns:a="http://schemas.openxmlformats.org/drawingml/2006/main" noGrp="1"/>
          </p:cNvSpPr>
          <p:nvPr/>
        </p:nvSpPr>
        <p:spPr>
          <a:xfrm xmlns:a="http://schemas.openxmlformats.org/drawingml/2006/main">
            <a:off x="742950" y="5905500"/>
            <a:ext cx="95250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71819D"/>
                </a:solidFill>
                <a:latin typeface="Arial"/>
                <a:ea typeface="Arial"/>
                <a:cs typeface="Arial"/>
              </a:defRPr>
            </a:pPr>
            <a:r>
              <a:rPr sz="1350" b="0">
                <a:solidFill>
                  <a:srgbClr val="71819D"/>
                </a:solidFill>
                <a:latin typeface="Arial"/>
                <a:ea typeface="Arial"/>
                <a:cs typeface="Arial"/>
              </a:rPr>
              <a:t>Product concept and delivery proposal</a:t>
            </a:r>
          </a:p>
        </p:txBody>
      </p:sp>
    </p:spTree>
    <p:extLst>
      <p:ext uri="{BB962C8B-B14F-4D97-AF65-F5344CB8AC3E}">
        <p14:creationId xmlns:p14="http://schemas.microsoft.com/office/powerpoint/2010/main" val="1193593182"/>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A wallet the community is asking for">
            <a:extLst xmlns:a="http://schemas.openxmlformats.org/drawingml/2006/main">
              <a:ext uri="{FF2B5EF4-FFF2-40B4-BE49-F238E27FC236}">
                <a16:creationId xmlns:a16="http://schemas.microsoft.com/office/drawing/2014/main" id="{DF98D71E-6FFD-4B5A-A50D-65788CCA0850}"/>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223C"/>
                </a:solidFill>
                <a:latin typeface="Arial"/>
                <a:ea typeface="Arial"/>
                <a:cs typeface="Arial"/>
              </a:defRPr>
            </a:pPr>
            <a:r>
              <a:rPr sz="3300" b="1">
                <a:solidFill>
                  <a:srgbClr val="14223C"/>
                </a:solidFill>
                <a:latin typeface="Arial"/>
                <a:ea typeface="Arial"/>
                <a:cs typeface="Arial"/>
              </a:rPr>
              <a:t>A wallet the community is asking for</a:t>
            </a:r>
          </a:p>
        </p:txBody>
      </p:sp>
      <p:sp>
        <p:nvSpPr>
          <p:cNvPr id="2" name="The starting point is a specific community reque">
            <a:extLst xmlns:a="http://schemas.openxmlformats.org/drawingml/2006/main">
              <a:ext uri="{FF2B5EF4-FFF2-40B4-BE49-F238E27FC236}">
                <a16:creationId xmlns:a16="http://schemas.microsoft.com/office/drawing/2014/main" id="{A3BE929D-B5F0-46E3-9E83-0BD5837A37C3}"/>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The starting point is a specific community request.</a:t>
            </a:r>
          </a:p>
        </p:txBody>
      </p:sp>
      <p:sp>
        <p:nvSpPr>
          <p:cNvPr id="3" name="Public and private&#10;transfers of ZEN.">
            <a:extLst xmlns:a="http://schemas.openxmlformats.org/drawingml/2006/main">
              <a:ext uri="{FF2B5EF4-FFF2-40B4-BE49-F238E27FC236}">
                <a16:creationId xmlns:a16="http://schemas.microsoft.com/office/drawing/2014/main" id="{86C3B269-89FD-4EEF-8428-83AD5F1705C4}"/>
              </a:ext>
            </a:extLst>
          </p:cNvPr>
          <p:cNvSpPr>
            <a:spLocks xmlns:a="http://schemas.openxmlformats.org/drawingml/2006/main" noGrp="1"/>
          </p:cNvSpPr>
          <p:nvPr/>
        </p:nvSpPr>
        <p:spPr>
          <a:xfrm xmlns:a="http://schemas.openxmlformats.org/drawingml/2006/main">
            <a:off x="685800" y="2505075"/>
            <a:ext cx="6286500" cy="1676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125" b="1">
                <a:solidFill>
                  <a:srgbClr val="14223C"/>
                </a:solidFill>
                <a:latin typeface="Arial"/>
                <a:ea typeface="Arial"/>
                <a:cs typeface="Arial"/>
              </a:defRPr>
            </a:pPr>
            <a:r>
              <a:rPr sz="4125" b="1">
                <a:solidFill>
                  <a:srgbClr val="14223C"/>
                </a:solidFill>
                <a:latin typeface="Arial"/>
                <a:ea typeface="Arial"/>
                <a:cs typeface="Arial"/>
              </a:rPr>
              <a:t>Public and private</a:t>
            </a:r>
          </a:p>
          <a:p xmlns:a="http://schemas.openxmlformats.org/drawingml/2006/main">
            <a:pPr>
              <a:defRPr sz="4125" b="1">
                <a:solidFill>
                  <a:srgbClr val="14223C"/>
                </a:solidFill>
                <a:latin typeface="Arial"/>
                <a:ea typeface="Arial"/>
                <a:cs typeface="Arial"/>
              </a:defRPr>
            </a:pPr>
            <a:r>
              <a:rPr sz="4125" b="1">
                <a:solidFill>
                  <a:srgbClr val="14223C"/>
                </a:solidFill>
                <a:latin typeface="Arial"/>
                <a:ea typeface="Arial"/>
                <a:cs typeface="Arial"/>
              </a:rPr>
              <a:t>transfers of ZEN.</a:t>
            </a:r>
          </a:p>
        </p:txBody>
      </p:sp>
      <p:sp>
        <p:nvSpPr>
          <p:cNvPr id="4" name="">
            <a:extLst xmlns:a="http://schemas.openxmlformats.org/drawingml/2006/main">
              <a:ext uri="{FF2B5EF4-FFF2-40B4-BE49-F238E27FC236}">
                <a16:creationId xmlns:a16="http://schemas.microsoft.com/office/drawing/2014/main" id="{A36791FD-540A-40E5-B297-61B341DC0C43}"/>
              </a:ext>
            </a:extLst>
          </p:cNvPr>
          <p:cNvSpPr>
            <a:spLocks xmlns:a="http://schemas.openxmlformats.org/drawingml/2006/main" noGrp="1"/>
          </p:cNvSpPr>
          <p:nvPr/>
        </p:nvSpPr>
        <p:spPr>
          <a:xfrm xmlns:a="http://schemas.openxmlformats.org/drawingml/2006/main">
            <a:off x="7648575" y="2533650"/>
            <a:ext cx="3714750" cy="9525"/>
          </a:xfrm>
          <a:prstGeom xmlns:a="http://schemas.openxmlformats.org/drawingml/2006/main" prst="rect">
            <a:avLst/>
          </a:prstGeom>
          <a:solidFill xmlns:a="http://schemas.openxmlformats.org/drawingml/2006/main">
            <a:srgbClr val="FECB17"/>
          </a:solidFill>
          <a:ln xmlns:a="http://schemas.openxmlformats.org/drawingml/2006/main" w="0">
            <a:noFill/>
          </a:ln>
        </p:spPr>
      </p:sp>
      <p:sp>
        <p:nvSpPr>
          <p:cNvPr id="5" name="Observed signal">
            <a:extLst xmlns:a="http://schemas.openxmlformats.org/drawingml/2006/main">
              <a:ext uri="{FF2B5EF4-FFF2-40B4-BE49-F238E27FC236}">
                <a16:creationId xmlns:a16="http://schemas.microsoft.com/office/drawing/2014/main" id="{12692A2B-DAF9-48C1-985F-12B639CDAD53}"/>
              </a:ext>
            </a:extLst>
          </p:cNvPr>
          <p:cNvSpPr>
            <a:spLocks xmlns:a="http://schemas.openxmlformats.org/drawingml/2006/main" noGrp="1"/>
          </p:cNvSpPr>
          <p:nvPr/>
        </p:nvSpPr>
        <p:spPr>
          <a:xfrm xmlns:a="http://schemas.openxmlformats.org/drawingml/2006/main">
            <a:off x="7648575" y="2781300"/>
            <a:ext cx="37147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1">
                <a:solidFill>
                  <a:srgbClr val="14223C"/>
                </a:solidFill>
                <a:latin typeface="Arial"/>
                <a:ea typeface="Arial"/>
                <a:cs typeface="Arial"/>
              </a:defRPr>
            </a:pPr>
            <a:r>
              <a:rPr sz="1725" b="1">
                <a:solidFill>
                  <a:srgbClr val="14223C"/>
                </a:solidFill>
                <a:latin typeface="Arial"/>
                <a:ea typeface="Arial"/>
                <a:cs typeface="Arial"/>
              </a:rPr>
              <a:t>Observed signal</a:t>
            </a:r>
          </a:p>
        </p:txBody>
      </p:sp>
      <p:sp>
        <p:nvSpPr>
          <p:cNvPr id="6" name="Community discussion raised interest in a ZEN wa">
            <a:extLst xmlns:a="http://schemas.openxmlformats.org/drawingml/2006/main">
              <a:ext uri="{FF2B5EF4-FFF2-40B4-BE49-F238E27FC236}">
                <a16:creationId xmlns:a16="http://schemas.microsoft.com/office/drawing/2014/main" id="{AD3BB4F8-DA46-45D0-8737-7DF02A146D39}"/>
              </a:ext>
            </a:extLst>
          </p:cNvPr>
          <p:cNvSpPr>
            <a:spLocks xmlns:a="http://schemas.openxmlformats.org/drawingml/2006/main" noGrp="1"/>
          </p:cNvSpPr>
          <p:nvPr/>
        </p:nvSpPr>
        <p:spPr>
          <a:xfrm xmlns:a="http://schemas.openxmlformats.org/drawingml/2006/main">
            <a:off x="7648575" y="3324225"/>
            <a:ext cx="3667125" cy="1152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76839A"/>
                </a:solidFill>
                <a:latin typeface="Arial"/>
                <a:ea typeface="Arial"/>
                <a:cs typeface="Arial"/>
              </a:defRPr>
            </a:pPr>
            <a:r>
              <a:rPr sz="1875" b="0">
                <a:solidFill>
                  <a:srgbClr val="76839A"/>
                </a:solidFill>
                <a:latin typeface="Arial"/>
                <a:ea typeface="Arial"/>
                <a:cs typeface="Arial"/>
              </a:rPr>
              <a:t>Community discussion raised interest in a ZEN wallet with both transfer modes.</a:t>
            </a:r>
          </a:p>
        </p:txBody>
      </p:sp>
      <p:sp>
        <p:nvSpPr>
          <p:cNvPr id="7" name="Demand still needs validation with users and the">
            <a:extLst xmlns:a="http://schemas.openxmlformats.org/drawingml/2006/main">
              <a:ext uri="{FF2B5EF4-FFF2-40B4-BE49-F238E27FC236}">
                <a16:creationId xmlns:a16="http://schemas.microsoft.com/office/drawing/2014/main" id="{78A16350-E1E9-494B-BA5E-A04DCBC68BA3}"/>
              </a:ext>
            </a:extLst>
          </p:cNvPr>
          <p:cNvSpPr>
            <a:spLocks xmlns:a="http://schemas.openxmlformats.org/drawingml/2006/main" noGrp="1"/>
          </p:cNvSpPr>
          <p:nvPr/>
        </p:nvSpPr>
        <p:spPr>
          <a:xfrm xmlns:a="http://schemas.openxmlformats.org/drawingml/2006/main">
            <a:off x="7648575" y="4895850"/>
            <a:ext cx="369570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6839A"/>
                </a:solidFill>
                <a:latin typeface="Arial"/>
                <a:ea typeface="Arial"/>
                <a:cs typeface="Arial"/>
              </a:defRPr>
            </a:pPr>
            <a:r>
              <a:rPr sz="1575" b="0">
                <a:solidFill>
                  <a:srgbClr val="76839A"/>
                </a:solidFill>
                <a:latin typeface="Arial"/>
                <a:ea typeface="Arial"/>
                <a:cs typeface="Arial"/>
              </a:rPr>
              <a:t>Demand still needs validation with users and the Horizen team.</a:t>
            </a:r>
          </a:p>
        </p:txBody>
      </p:sp>
      <p:sp>
        <p:nvSpPr>
          <p:cNvPr id="8" name="Horizen Wallet · Community proposal">
            <a:extLst xmlns:a="http://schemas.openxmlformats.org/drawingml/2006/main">
              <a:ext uri="{FF2B5EF4-FFF2-40B4-BE49-F238E27FC236}">
                <a16:creationId xmlns:a16="http://schemas.microsoft.com/office/drawing/2014/main" id="{CB2C1D27-1DDB-4DC0-B23E-F30E2597D958}"/>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Horizen Wallet · Community proposal</a:t>
            </a:r>
          </a:p>
        </p:txBody>
      </p:sp>
      <p:sp>
        <p:nvSpPr>
          <p:cNvPr id="9" name="02">
            <a:extLst xmlns:a="http://schemas.openxmlformats.org/drawingml/2006/main">
              <a:ext uri="{FF2B5EF4-FFF2-40B4-BE49-F238E27FC236}">
                <a16:creationId xmlns:a16="http://schemas.microsoft.com/office/drawing/2014/main" id="{D728D0F5-CC29-46BD-AD2F-CC385EB3A133}"/>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02</a:t>
            </a:r>
          </a:p>
        </p:txBody>
      </p:sp>
    </p:spTree>
    <p:extLst>
      <p:ext uri="{BB962C8B-B14F-4D97-AF65-F5344CB8AC3E}">
        <p14:creationId xmlns:p14="http://schemas.microsoft.com/office/powerpoint/2010/main" val="33169068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One wallet, two balances">
            <a:extLst xmlns:a="http://schemas.openxmlformats.org/drawingml/2006/main">
              <a:ext uri="{FF2B5EF4-FFF2-40B4-BE49-F238E27FC236}">
                <a16:creationId xmlns:a16="http://schemas.microsoft.com/office/drawing/2014/main" id="{BA8C70AA-8FD0-4C9D-BF18-333470D4FBEB}"/>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223C"/>
                </a:solidFill>
                <a:latin typeface="Arial"/>
                <a:ea typeface="Arial"/>
                <a:cs typeface="Arial"/>
              </a:defRPr>
            </a:pPr>
            <a:r>
              <a:rPr sz="3300" b="1">
                <a:solidFill>
                  <a:srgbClr val="14223C"/>
                </a:solidFill>
                <a:latin typeface="Arial"/>
                <a:ea typeface="Arial"/>
                <a:cs typeface="Arial"/>
              </a:rPr>
              <a:t>One wallet, two balances</a:t>
            </a:r>
          </a:p>
        </p:txBody>
      </p:sp>
      <p:sp>
        <p:nvSpPr>
          <p:cNvPr id="2" name="A public balance for everyday transfers. A priva">
            <a:extLst xmlns:a="http://schemas.openxmlformats.org/drawingml/2006/main">
              <a:ext uri="{FF2B5EF4-FFF2-40B4-BE49-F238E27FC236}">
                <a16:creationId xmlns:a16="http://schemas.microsoft.com/office/drawing/2014/main" id="{AC25FDEB-7D21-40C6-B320-151048A65074}"/>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A public balance for everyday transfers. A private balance inside Vela.</a:t>
            </a:r>
          </a:p>
        </p:txBody>
      </p:sp>
      <p:sp>
        <p:nvSpPr>
          <p:cNvPr id="3" name="">
            <a:extLst xmlns:a="http://schemas.openxmlformats.org/drawingml/2006/main">
              <a:ext uri="{FF2B5EF4-FFF2-40B4-BE49-F238E27FC236}">
                <a16:creationId xmlns:a16="http://schemas.microsoft.com/office/drawing/2014/main" id="{D75B5B96-D3E1-4194-9E19-8C55A5457617}"/>
              </a:ext>
            </a:extLst>
          </p:cNvPr>
          <p:cNvSpPr>
            <a:spLocks xmlns:a="http://schemas.openxmlformats.org/drawingml/2006/main" noGrp="1"/>
          </p:cNvSpPr>
          <p:nvPr/>
        </p:nvSpPr>
        <p:spPr>
          <a:xfrm xmlns:a="http://schemas.openxmlformats.org/drawingml/2006/main">
            <a:off x="685800" y="2286000"/>
            <a:ext cx="10820400" cy="3238500"/>
          </a:xfrm>
          <a:prstGeom xmlns:a="http://schemas.openxmlformats.org/drawingml/2006/main" prst="roundRect">
            <a:avLst>
              <a:gd name="adj" fmla="val 2353"/>
            </a:avLst>
          </a:prstGeom>
          <a:solidFill xmlns:a="http://schemas.openxmlformats.org/drawingml/2006/main">
            <a:srgbClr val="F4F6F9"/>
          </a:solidFill>
          <a:ln xmlns:a="http://schemas.openxmlformats.org/drawingml/2006/main" w="9525">
            <a:solidFill>
              <a:srgbClr val="DEE4ED"/>
            </a:solidFill>
          </a:ln>
        </p:spPr>
      </p:sp>
      <p:sp>
        <p:nvSpPr>
          <p:cNvPr id="4" name="Total balance">
            <a:extLst xmlns:a="http://schemas.openxmlformats.org/drawingml/2006/main">
              <a:ext uri="{FF2B5EF4-FFF2-40B4-BE49-F238E27FC236}">
                <a16:creationId xmlns:a16="http://schemas.microsoft.com/office/drawing/2014/main" id="{4CA2DBF6-E094-4B26-AEB6-541A4308C7BD}"/>
              </a:ext>
            </a:extLst>
          </p:cNvPr>
          <p:cNvSpPr>
            <a:spLocks xmlns:a="http://schemas.openxmlformats.org/drawingml/2006/main" noGrp="1"/>
          </p:cNvSpPr>
          <p:nvPr/>
        </p:nvSpPr>
        <p:spPr>
          <a:xfrm xmlns:a="http://schemas.openxmlformats.org/drawingml/2006/main">
            <a:off x="971550" y="2533650"/>
            <a:ext cx="4000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76839A"/>
                </a:solidFill>
                <a:latin typeface="Arial"/>
                <a:ea typeface="Arial"/>
                <a:cs typeface="Arial"/>
              </a:defRPr>
            </a:pPr>
            <a:r>
              <a:rPr sz="1425" b="0">
                <a:solidFill>
                  <a:srgbClr val="76839A"/>
                </a:solidFill>
                <a:latin typeface="Arial"/>
                <a:ea typeface="Arial"/>
                <a:cs typeface="Arial"/>
              </a:rPr>
              <a:t>Total balance</a:t>
            </a:r>
          </a:p>
        </p:txBody>
      </p:sp>
      <p:sp>
        <p:nvSpPr>
          <p:cNvPr id="5" name="2,000.00 ZEN">
            <a:extLst xmlns:a="http://schemas.openxmlformats.org/drawingml/2006/main">
              <a:ext uri="{FF2B5EF4-FFF2-40B4-BE49-F238E27FC236}">
                <a16:creationId xmlns:a16="http://schemas.microsoft.com/office/drawing/2014/main" id="{6326160C-7EBA-463E-AF30-895B15006833}"/>
              </a:ext>
            </a:extLst>
          </p:cNvPr>
          <p:cNvSpPr>
            <a:spLocks xmlns:a="http://schemas.openxmlformats.org/drawingml/2006/main" noGrp="1"/>
          </p:cNvSpPr>
          <p:nvPr/>
        </p:nvSpPr>
        <p:spPr>
          <a:xfrm xmlns:a="http://schemas.openxmlformats.org/drawingml/2006/main">
            <a:off x="952500" y="2886075"/>
            <a:ext cx="61912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925" b="1">
                <a:solidFill>
                  <a:srgbClr val="14223C"/>
                </a:solidFill>
                <a:latin typeface="Arial"/>
                <a:ea typeface="Arial"/>
                <a:cs typeface="Arial"/>
              </a:defRPr>
            </a:pPr>
            <a:r>
              <a:rPr sz="2925" b="1">
                <a:solidFill>
                  <a:srgbClr val="14223C"/>
                </a:solidFill>
                <a:latin typeface="Arial"/>
                <a:ea typeface="Arial"/>
                <a:cs typeface="Arial"/>
              </a:rPr>
              <a:t>2,000.00 ZEN</a:t>
            </a:r>
          </a:p>
        </p:txBody>
      </p:sp>
      <p:sp>
        <p:nvSpPr>
          <p:cNvPr id="6" name="">
            <a:extLst xmlns:a="http://schemas.openxmlformats.org/drawingml/2006/main">
              <a:ext uri="{FF2B5EF4-FFF2-40B4-BE49-F238E27FC236}">
                <a16:creationId xmlns:a16="http://schemas.microsoft.com/office/drawing/2014/main" id="{EA611F9D-D370-46D1-92BB-663BFAAB4381}"/>
              </a:ext>
            </a:extLst>
          </p:cNvPr>
          <p:cNvSpPr>
            <a:spLocks xmlns:a="http://schemas.openxmlformats.org/drawingml/2006/main" noGrp="1"/>
          </p:cNvSpPr>
          <p:nvPr/>
        </p:nvSpPr>
        <p:spPr>
          <a:xfrm xmlns:a="http://schemas.openxmlformats.org/drawingml/2006/main">
            <a:off x="952500" y="3752850"/>
            <a:ext cx="4876800" cy="1466850"/>
          </a:xfrm>
          <a:prstGeom xmlns:a="http://schemas.openxmlformats.org/drawingml/2006/main" prst="roundRect">
            <a:avLst>
              <a:gd name="adj" fmla="val 5195"/>
            </a:avLst>
          </a:prstGeom>
          <a:solidFill xmlns:a="http://schemas.openxmlformats.org/drawingml/2006/main">
            <a:srgbClr val="FFFFFF"/>
          </a:solidFill>
          <a:ln xmlns:a="http://schemas.openxmlformats.org/drawingml/2006/main" w="9525">
            <a:solidFill>
              <a:srgbClr val="DEE4ED"/>
            </a:solidFill>
          </a:ln>
        </p:spPr>
      </p:sp>
      <p:sp>
        <p:nvSpPr>
          <p:cNvPr id="7" name="">
            <a:extLst xmlns:a="http://schemas.openxmlformats.org/drawingml/2006/main">
              <a:ext uri="{FF2B5EF4-FFF2-40B4-BE49-F238E27FC236}">
                <a16:creationId xmlns:a16="http://schemas.microsoft.com/office/drawing/2014/main" id="{A49AE7EC-058D-4DD7-8480-89291AED3B74}"/>
              </a:ext>
            </a:extLst>
          </p:cNvPr>
          <p:cNvSpPr>
            <a:spLocks xmlns:a="http://schemas.openxmlformats.org/drawingml/2006/main" noGrp="1"/>
          </p:cNvSpPr>
          <p:nvPr/>
        </p:nvSpPr>
        <p:spPr>
          <a:xfrm xmlns:a="http://schemas.openxmlformats.org/drawingml/2006/main">
            <a:off x="6057900" y="3752850"/>
            <a:ext cx="5143500" cy="1466850"/>
          </a:xfrm>
          <a:prstGeom xmlns:a="http://schemas.openxmlformats.org/drawingml/2006/main" prst="roundRect">
            <a:avLst>
              <a:gd name="adj" fmla="val 5195"/>
            </a:avLst>
          </a:prstGeom>
          <a:solidFill xmlns:a="http://schemas.openxmlformats.org/drawingml/2006/main">
            <a:srgbClr val="030E24"/>
          </a:solidFill>
          <a:ln xmlns:a="http://schemas.openxmlformats.org/drawingml/2006/main" w="0">
            <a:noFill/>
          </a:ln>
        </p:spPr>
      </p:sp>
      <p:sp>
        <p:nvSpPr>
          <p:cNvPr id="8" name="Public balance">
            <a:extLst xmlns:a="http://schemas.openxmlformats.org/drawingml/2006/main">
              <a:ext uri="{FF2B5EF4-FFF2-40B4-BE49-F238E27FC236}">
                <a16:creationId xmlns:a16="http://schemas.microsoft.com/office/drawing/2014/main" id="{0EDB7B0C-696C-4BB0-94F7-F8448EE21474}"/>
              </a:ext>
            </a:extLst>
          </p:cNvPr>
          <p:cNvSpPr>
            <a:spLocks xmlns:a="http://schemas.openxmlformats.org/drawingml/2006/main" noGrp="1"/>
          </p:cNvSpPr>
          <p:nvPr/>
        </p:nvSpPr>
        <p:spPr>
          <a:xfrm xmlns:a="http://schemas.openxmlformats.org/drawingml/2006/main">
            <a:off x="1152525" y="3943350"/>
            <a:ext cx="4286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76839A"/>
                </a:solidFill>
                <a:latin typeface="Arial"/>
                <a:ea typeface="Arial"/>
                <a:cs typeface="Arial"/>
              </a:defRPr>
            </a:pPr>
            <a:r>
              <a:rPr sz="1425" b="0">
                <a:solidFill>
                  <a:srgbClr val="76839A"/>
                </a:solidFill>
                <a:latin typeface="Arial"/>
                <a:ea typeface="Arial"/>
                <a:cs typeface="Arial"/>
              </a:rPr>
              <a:t>Public balance</a:t>
            </a:r>
          </a:p>
        </p:txBody>
      </p:sp>
      <p:sp>
        <p:nvSpPr>
          <p:cNvPr id="9" name="1,280.00 ZEN">
            <a:extLst xmlns:a="http://schemas.openxmlformats.org/drawingml/2006/main">
              <a:ext uri="{FF2B5EF4-FFF2-40B4-BE49-F238E27FC236}">
                <a16:creationId xmlns:a16="http://schemas.microsoft.com/office/drawing/2014/main" id="{25FF80DF-1D7B-4DE5-AD0E-366DA7EE6ABB}"/>
              </a:ext>
            </a:extLst>
          </p:cNvPr>
          <p:cNvSpPr>
            <a:spLocks xmlns:a="http://schemas.openxmlformats.org/drawingml/2006/main" noGrp="1"/>
          </p:cNvSpPr>
          <p:nvPr/>
        </p:nvSpPr>
        <p:spPr>
          <a:xfrm xmlns:a="http://schemas.openxmlformats.org/drawingml/2006/main">
            <a:off x="1143000" y="4286250"/>
            <a:ext cx="4381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14223C"/>
                </a:solidFill>
                <a:latin typeface="Arial"/>
                <a:ea typeface="Arial"/>
                <a:cs typeface="Arial"/>
              </a:defRPr>
            </a:pPr>
            <a:r>
              <a:rPr sz="2475" b="1">
                <a:solidFill>
                  <a:srgbClr val="14223C"/>
                </a:solidFill>
                <a:latin typeface="Arial"/>
                <a:ea typeface="Arial"/>
                <a:cs typeface="Arial"/>
              </a:rPr>
              <a:t>1,280.00 ZEN</a:t>
            </a:r>
          </a:p>
        </p:txBody>
      </p:sp>
      <p:sp>
        <p:nvSpPr>
          <p:cNvPr id="10" name="Send publicly     Shield">
            <a:extLst xmlns:a="http://schemas.openxmlformats.org/drawingml/2006/main">
              <a:ext uri="{FF2B5EF4-FFF2-40B4-BE49-F238E27FC236}">
                <a16:creationId xmlns:a16="http://schemas.microsoft.com/office/drawing/2014/main" id="{3E177C84-ED51-4155-A296-1FC39B9D725C}"/>
              </a:ext>
            </a:extLst>
          </p:cNvPr>
          <p:cNvSpPr>
            <a:spLocks xmlns:a="http://schemas.openxmlformats.org/drawingml/2006/main" noGrp="1"/>
          </p:cNvSpPr>
          <p:nvPr/>
        </p:nvSpPr>
        <p:spPr>
          <a:xfrm xmlns:a="http://schemas.openxmlformats.org/drawingml/2006/main">
            <a:off x="1162050" y="4829175"/>
            <a:ext cx="43815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14223C"/>
                </a:solidFill>
                <a:latin typeface="Arial"/>
                <a:ea typeface="Arial"/>
                <a:cs typeface="Arial"/>
              </a:defRPr>
            </a:pPr>
            <a:r>
              <a:rPr sz="1350" b="0">
                <a:solidFill>
                  <a:srgbClr val="14223C"/>
                </a:solidFill>
                <a:latin typeface="Arial"/>
                <a:ea typeface="Arial"/>
                <a:cs typeface="Arial"/>
              </a:rPr>
              <a:t>Send publicly     Shield</a:t>
            </a:r>
          </a:p>
        </p:txBody>
      </p:sp>
      <p:sp>
        <p:nvSpPr>
          <p:cNvPr id="11" name="Private balance">
            <a:extLst xmlns:a="http://schemas.openxmlformats.org/drawingml/2006/main">
              <a:ext uri="{FF2B5EF4-FFF2-40B4-BE49-F238E27FC236}">
                <a16:creationId xmlns:a16="http://schemas.microsoft.com/office/drawing/2014/main" id="{285C0853-07D9-42F7-AB97-81F30E7ADDB9}"/>
              </a:ext>
            </a:extLst>
          </p:cNvPr>
          <p:cNvSpPr>
            <a:spLocks xmlns:a="http://schemas.openxmlformats.org/drawingml/2006/main" noGrp="1"/>
          </p:cNvSpPr>
          <p:nvPr/>
        </p:nvSpPr>
        <p:spPr>
          <a:xfrm xmlns:a="http://schemas.openxmlformats.org/drawingml/2006/main">
            <a:off x="6267450" y="3943350"/>
            <a:ext cx="4476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9AAAC3"/>
                </a:solidFill>
                <a:latin typeface="Arial"/>
                <a:ea typeface="Arial"/>
                <a:cs typeface="Arial"/>
              </a:defRPr>
            </a:pPr>
            <a:r>
              <a:rPr sz="1425" b="0">
                <a:solidFill>
                  <a:srgbClr val="9AAAC3"/>
                </a:solidFill>
                <a:latin typeface="Arial"/>
                <a:ea typeface="Arial"/>
                <a:cs typeface="Arial"/>
              </a:rPr>
              <a:t>Private balance</a:t>
            </a:r>
          </a:p>
        </p:txBody>
      </p:sp>
      <p:sp>
        <p:nvSpPr>
          <p:cNvPr id="12" name="720.00 ZEN">
            <a:extLst xmlns:a="http://schemas.openxmlformats.org/drawingml/2006/main">
              <a:ext uri="{FF2B5EF4-FFF2-40B4-BE49-F238E27FC236}">
                <a16:creationId xmlns:a16="http://schemas.microsoft.com/office/drawing/2014/main" id="{B9937553-1FED-40A5-A3F4-8483DF23DAE1}"/>
              </a:ext>
            </a:extLst>
          </p:cNvPr>
          <p:cNvSpPr>
            <a:spLocks xmlns:a="http://schemas.openxmlformats.org/drawingml/2006/main" noGrp="1"/>
          </p:cNvSpPr>
          <p:nvPr/>
        </p:nvSpPr>
        <p:spPr>
          <a:xfrm xmlns:a="http://schemas.openxmlformats.org/drawingml/2006/main">
            <a:off x="6257925" y="4286250"/>
            <a:ext cx="44767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475" b="1">
                <a:solidFill>
                  <a:srgbClr val="FFFFFF"/>
                </a:solidFill>
                <a:latin typeface="Arial"/>
                <a:ea typeface="Arial"/>
                <a:cs typeface="Arial"/>
              </a:defRPr>
            </a:pPr>
            <a:r>
              <a:rPr sz="2475" b="1">
                <a:solidFill>
                  <a:srgbClr val="FFFFFF"/>
                </a:solidFill>
                <a:latin typeface="Arial"/>
                <a:ea typeface="Arial"/>
                <a:cs typeface="Arial"/>
              </a:rPr>
              <a:t>720.00 ZEN</a:t>
            </a:r>
          </a:p>
        </p:txBody>
      </p:sp>
      <p:sp>
        <p:nvSpPr>
          <p:cNvPr id="13" name="Send privately     Unshield">
            <a:extLst xmlns:a="http://schemas.openxmlformats.org/drawingml/2006/main">
              <a:ext uri="{FF2B5EF4-FFF2-40B4-BE49-F238E27FC236}">
                <a16:creationId xmlns:a16="http://schemas.microsoft.com/office/drawing/2014/main" id="{431CA005-9260-423C-B364-6432A29C37A5}"/>
              </a:ext>
            </a:extLst>
          </p:cNvPr>
          <p:cNvSpPr>
            <a:spLocks xmlns:a="http://schemas.openxmlformats.org/drawingml/2006/main" noGrp="1"/>
          </p:cNvSpPr>
          <p:nvPr/>
        </p:nvSpPr>
        <p:spPr>
          <a:xfrm xmlns:a="http://schemas.openxmlformats.org/drawingml/2006/main">
            <a:off x="6276975" y="4829175"/>
            <a:ext cx="44767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FECB17"/>
                </a:solidFill>
                <a:latin typeface="Arial"/>
                <a:ea typeface="Arial"/>
                <a:cs typeface="Arial"/>
              </a:defRPr>
            </a:pPr>
            <a:r>
              <a:rPr sz="1350" b="0">
                <a:solidFill>
                  <a:srgbClr val="FECB17"/>
                </a:solidFill>
                <a:latin typeface="Arial"/>
                <a:ea typeface="Arial"/>
                <a:cs typeface="Arial"/>
              </a:rPr>
              <a:t>Send privately     Unshield</a:t>
            </a:r>
          </a:p>
        </p:txBody>
      </p:sp>
      <p:sp>
        <p:nvSpPr>
          <p:cNvPr id="14" name="Illustrative balances. The interactive concept u">
            <a:extLst xmlns:a="http://schemas.openxmlformats.org/drawingml/2006/main">
              <a:ext uri="{FF2B5EF4-FFF2-40B4-BE49-F238E27FC236}">
                <a16:creationId xmlns:a16="http://schemas.microsoft.com/office/drawing/2014/main" id="{0F1D5AA7-E988-47BA-960E-2296BBA4089A}"/>
              </a:ext>
            </a:extLst>
          </p:cNvPr>
          <p:cNvSpPr>
            <a:spLocks xmlns:a="http://schemas.openxmlformats.org/drawingml/2006/main" noGrp="1"/>
          </p:cNvSpPr>
          <p:nvPr/>
        </p:nvSpPr>
        <p:spPr>
          <a:xfrm xmlns:a="http://schemas.openxmlformats.org/drawingml/2006/main">
            <a:off x="695325" y="5743575"/>
            <a:ext cx="106680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76839A"/>
                </a:solidFill>
                <a:latin typeface="Arial"/>
                <a:ea typeface="Arial"/>
                <a:cs typeface="Arial"/>
              </a:defRPr>
            </a:pPr>
            <a:r>
              <a:rPr sz="1350" b="0">
                <a:solidFill>
                  <a:srgbClr val="76839A"/>
                </a:solidFill>
                <a:latin typeface="Arial"/>
                <a:ea typeface="Arial"/>
                <a:cs typeface="Arial"/>
              </a:rPr>
              <a:t>Illustrative balances. The interactive concept uses two demo accounts and no real funds.</a:t>
            </a:r>
          </a:p>
        </p:txBody>
      </p:sp>
      <p:sp>
        <p:nvSpPr>
          <p:cNvPr id="15" name="Horizen Wallet · Community proposal">
            <a:extLst xmlns:a="http://schemas.openxmlformats.org/drawingml/2006/main">
              <a:ext uri="{FF2B5EF4-FFF2-40B4-BE49-F238E27FC236}">
                <a16:creationId xmlns:a16="http://schemas.microsoft.com/office/drawing/2014/main" id="{088FF21C-C716-48D6-A09E-D3CBD82E36BF}"/>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Horizen Wallet · Community proposal</a:t>
            </a:r>
          </a:p>
        </p:txBody>
      </p:sp>
      <p:sp>
        <p:nvSpPr>
          <p:cNvPr id="16" name="03">
            <a:extLst xmlns:a="http://schemas.openxmlformats.org/drawingml/2006/main">
              <a:ext uri="{FF2B5EF4-FFF2-40B4-BE49-F238E27FC236}">
                <a16:creationId xmlns:a16="http://schemas.microsoft.com/office/drawing/2014/main" id="{78DB6737-6A4C-4153-8316-758F21C42EFB}"/>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03</a:t>
            </a:r>
          </a:p>
        </p:txBody>
      </p:sp>
    </p:spTree>
    <p:extLst>
      <p:ext uri="{BB962C8B-B14F-4D97-AF65-F5344CB8AC3E}">
        <p14:creationId xmlns:p14="http://schemas.microsoft.com/office/powerpoint/2010/main" val="1322608947"/>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The full ZEN cycle">
            <a:extLst xmlns:a="http://schemas.openxmlformats.org/drawingml/2006/main">
              <a:ext uri="{FF2B5EF4-FFF2-40B4-BE49-F238E27FC236}">
                <a16:creationId xmlns:a16="http://schemas.microsoft.com/office/drawing/2014/main" id="{2AD57BDB-FFBB-46CA-B056-966B2D30E15D}"/>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223C"/>
                </a:solidFill>
                <a:latin typeface="Arial"/>
                <a:ea typeface="Arial"/>
                <a:cs typeface="Arial"/>
              </a:defRPr>
            </a:pPr>
            <a:r>
              <a:rPr sz="3300" b="1">
                <a:solidFill>
                  <a:srgbClr val="14223C"/>
                </a:solidFill>
                <a:latin typeface="Arial"/>
                <a:ea typeface="Arial"/>
                <a:cs typeface="Arial"/>
              </a:rPr>
              <a:t>The full ZEN cycle</a:t>
            </a:r>
          </a:p>
        </p:txBody>
      </p:sp>
      <p:sp>
        <p:nvSpPr>
          <p:cNvPr id="2" name="Shield and unshield describe deposits and withdr">
            <a:extLst xmlns:a="http://schemas.openxmlformats.org/drawingml/2006/main">
              <a:ext uri="{FF2B5EF4-FFF2-40B4-BE49-F238E27FC236}">
                <a16:creationId xmlns:a16="http://schemas.microsoft.com/office/drawing/2014/main" id="{E6AB944D-4248-436B-B6C6-F36FF04663B0}"/>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Shield and unshield describe deposits and withdrawals from a confidential ledger.</a:t>
            </a:r>
          </a:p>
        </p:txBody>
      </p:sp>
      <p:sp>
        <p:nvSpPr>
          <p:cNvPr id="3" name="01">
            <a:extLst xmlns:a="http://schemas.openxmlformats.org/drawingml/2006/main">
              <a:ext uri="{FF2B5EF4-FFF2-40B4-BE49-F238E27FC236}">
                <a16:creationId xmlns:a16="http://schemas.microsoft.com/office/drawing/2014/main" id="{16C636B3-FE66-4BAF-A4B1-8BF7CEEFE1C7}"/>
              </a:ext>
            </a:extLst>
          </p:cNvPr>
          <p:cNvSpPr>
            <a:spLocks xmlns:a="http://schemas.openxmlformats.org/drawingml/2006/main" noGrp="1"/>
          </p:cNvSpPr>
          <p:nvPr/>
        </p:nvSpPr>
        <p:spPr>
          <a:xfrm xmlns:a="http://schemas.openxmlformats.org/drawingml/2006/main">
            <a:off x="685800" y="2552700"/>
            <a:ext cx="219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BCC5D3"/>
                </a:solidFill>
                <a:latin typeface="Arial"/>
                <a:ea typeface="Arial"/>
                <a:cs typeface="Arial"/>
              </a:defRPr>
            </a:pPr>
            <a:r>
              <a:rPr sz="3300" b="1">
                <a:solidFill>
                  <a:srgbClr val="BCC5D3"/>
                </a:solidFill>
                <a:latin typeface="Arial"/>
                <a:ea typeface="Arial"/>
                <a:cs typeface="Arial"/>
              </a:rPr>
              <a:t>01</a:t>
            </a:r>
          </a:p>
        </p:txBody>
      </p:sp>
      <p:sp>
        <p:nvSpPr>
          <p:cNvPr id="4" name="Shield">
            <a:extLst xmlns:a="http://schemas.openxmlformats.org/drawingml/2006/main">
              <a:ext uri="{FF2B5EF4-FFF2-40B4-BE49-F238E27FC236}">
                <a16:creationId xmlns:a16="http://schemas.microsoft.com/office/drawing/2014/main" id="{0F231B77-80CB-42A9-ABBA-72ABF7DC70BB}"/>
              </a:ext>
            </a:extLst>
          </p:cNvPr>
          <p:cNvSpPr>
            <a:spLocks xmlns:a="http://schemas.openxmlformats.org/drawingml/2006/main" noGrp="1"/>
          </p:cNvSpPr>
          <p:nvPr/>
        </p:nvSpPr>
        <p:spPr>
          <a:xfrm xmlns:a="http://schemas.openxmlformats.org/drawingml/2006/main">
            <a:off x="685800" y="3429000"/>
            <a:ext cx="2286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4223C"/>
                </a:solidFill>
                <a:latin typeface="Arial"/>
                <a:ea typeface="Arial"/>
                <a:cs typeface="Arial"/>
              </a:defRPr>
            </a:pPr>
            <a:r>
              <a:rPr sz="2025" b="1">
                <a:solidFill>
                  <a:srgbClr val="14223C"/>
                </a:solidFill>
                <a:latin typeface="Arial"/>
                <a:ea typeface="Arial"/>
                <a:cs typeface="Arial"/>
              </a:rPr>
              <a:t>Shield</a:t>
            </a:r>
          </a:p>
        </p:txBody>
      </p:sp>
      <p:sp>
        <p:nvSpPr>
          <p:cNvPr id="5" name="Deposit ZEN into the app’s on-chain custody.">
            <a:extLst xmlns:a="http://schemas.openxmlformats.org/drawingml/2006/main">
              <a:ext uri="{FF2B5EF4-FFF2-40B4-BE49-F238E27FC236}">
                <a16:creationId xmlns:a16="http://schemas.microsoft.com/office/drawing/2014/main" id="{00719D92-DD55-4B55-990C-BC3592DA1587}"/>
              </a:ext>
            </a:extLst>
          </p:cNvPr>
          <p:cNvSpPr>
            <a:spLocks xmlns:a="http://schemas.openxmlformats.org/drawingml/2006/main" noGrp="1"/>
          </p:cNvSpPr>
          <p:nvPr/>
        </p:nvSpPr>
        <p:spPr>
          <a:xfrm xmlns:a="http://schemas.openxmlformats.org/drawingml/2006/main">
            <a:off x="685800" y="4238625"/>
            <a:ext cx="226695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Deposit ZEN into the app’s on-chain custody.</a:t>
            </a:r>
          </a:p>
        </p:txBody>
      </p:sp>
      <p:sp>
        <p:nvSpPr>
          <p:cNvPr id="6" name="→">
            <a:extLst xmlns:a="http://schemas.openxmlformats.org/drawingml/2006/main">
              <a:ext uri="{FF2B5EF4-FFF2-40B4-BE49-F238E27FC236}">
                <a16:creationId xmlns:a16="http://schemas.microsoft.com/office/drawing/2014/main" id="{FCEAD031-B6BA-4216-83ED-ABCEF36AE610}"/>
              </a:ext>
            </a:extLst>
          </p:cNvPr>
          <p:cNvSpPr>
            <a:spLocks xmlns:a="http://schemas.openxmlformats.org/drawingml/2006/main" noGrp="1"/>
          </p:cNvSpPr>
          <p:nvPr/>
        </p:nvSpPr>
        <p:spPr>
          <a:xfrm xmlns:a="http://schemas.openxmlformats.org/drawingml/2006/main">
            <a:off x="2952750" y="2695575"/>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76839A"/>
                </a:solidFill>
                <a:latin typeface="Arial"/>
                <a:ea typeface="Arial"/>
                <a:cs typeface="Arial"/>
              </a:defRPr>
            </a:pPr>
            <a:r>
              <a:rPr sz="2175" b="0">
                <a:solidFill>
                  <a:srgbClr val="76839A"/>
                </a:solidFill>
                <a:latin typeface="Arial"/>
                <a:ea typeface="Arial"/>
                <a:cs typeface="Arial"/>
              </a:rPr>
              <a:t>→</a:t>
            </a:r>
          </a:p>
        </p:txBody>
      </p:sp>
      <p:sp>
        <p:nvSpPr>
          <p:cNvPr id="7" name="02">
            <a:extLst xmlns:a="http://schemas.openxmlformats.org/drawingml/2006/main">
              <a:ext uri="{FF2B5EF4-FFF2-40B4-BE49-F238E27FC236}">
                <a16:creationId xmlns:a16="http://schemas.microsoft.com/office/drawing/2014/main" id="{A63ACB26-9C4A-4F26-A951-0B0F2D71BB24}"/>
              </a:ext>
            </a:extLst>
          </p:cNvPr>
          <p:cNvSpPr>
            <a:spLocks xmlns:a="http://schemas.openxmlformats.org/drawingml/2006/main" noGrp="1"/>
          </p:cNvSpPr>
          <p:nvPr/>
        </p:nvSpPr>
        <p:spPr>
          <a:xfrm xmlns:a="http://schemas.openxmlformats.org/drawingml/2006/main">
            <a:off x="3505200" y="2552700"/>
            <a:ext cx="219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FECB17"/>
                </a:solidFill>
                <a:latin typeface="Arial"/>
                <a:ea typeface="Arial"/>
                <a:cs typeface="Arial"/>
              </a:defRPr>
            </a:pPr>
            <a:r>
              <a:rPr sz="3300" b="1">
                <a:solidFill>
                  <a:srgbClr val="FECB17"/>
                </a:solidFill>
                <a:latin typeface="Arial"/>
                <a:ea typeface="Arial"/>
                <a:cs typeface="Arial"/>
              </a:rPr>
              <a:t>02</a:t>
            </a:r>
          </a:p>
        </p:txBody>
      </p:sp>
      <p:sp>
        <p:nvSpPr>
          <p:cNvPr id="8" name="Private transfer">
            <a:extLst xmlns:a="http://schemas.openxmlformats.org/drawingml/2006/main">
              <a:ext uri="{FF2B5EF4-FFF2-40B4-BE49-F238E27FC236}">
                <a16:creationId xmlns:a16="http://schemas.microsoft.com/office/drawing/2014/main" id="{566BA9F4-0106-4CA7-B9F9-9FD2A178A238}"/>
              </a:ext>
            </a:extLst>
          </p:cNvPr>
          <p:cNvSpPr>
            <a:spLocks xmlns:a="http://schemas.openxmlformats.org/drawingml/2006/main" noGrp="1"/>
          </p:cNvSpPr>
          <p:nvPr/>
        </p:nvSpPr>
        <p:spPr>
          <a:xfrm xmlns:a="http://schemas.openxmlformats.org/drawingml/2006/main">
            <a:off x="3505200" y="3429000"/>
            <a:ext cx="2286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4223C"/>
                </a:solidFill>
                <a:latin typeface="Arial"/>
                <a:ea typeface="Arial"/>
                <a:cs typeface="Arial"/>
              </a:defRPr>
            </a:pPr>
            <a:r>
              <a:rPr sz="2025" b="1">
                <a:solidFill>
                  <a:srgbClr val="14223C"/>
                </a:solidFill>
                <a:latin typeface="Arial"/>
                <a:ea typeface="Arial"/>
                <a:cs typeface="Arial"/>
              </a:rPr>
              <a:t>Private transfer</a:t>
            </a:r>
          </a:p>
        </p:txBody>
      </p:sp>
      <p:sp>
        <p:nvSpPr>
          <p:cNvPr id="9" name="Move value between accounts inside Vela Nova.">
            <a:extLst xmlns:a="http://schemas.openxmlformats.org/drawingml/2006/main">
              <a:ext uri="{FF2B5EF4-FFF2-40B4-BE49-F238E27FC236}">
                <a16:creationId xmlns:a16="http://schemas.microsoft.com/office/drawing/2014/main" id="{87A6C4CA-49C7-4150-85DE-438F72627455}"/>
              </a:ext>
            </a:extLst>
          </p:cNvPr>
          <p:cNvSpPr>
            <a:spLocks xmlns:a="http://schemas.openxmlformats.org/drawingml/2006/main" noGrp="1"/>
          </p:cNvSpPr>
          <p:nvPr/>
        </p:nvSpPr>
        <p:spPr>
          <a:xfrm xmlns:a="http://schemas.openxmlformats.org/drawingml/2006/main">
            <a:off x="3505200" y="4238625"/>
            <a:ext cx="226695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Move value between accounts inside Vela Nova.</a:t>
            </a:r>
          </a:p>
        </p:txBody>
      </p:sp>
      <p:sp>
        <p:nvSpPr>
          <p:cNvPr id="10" name="→">
            <a:extLst xmlns:a="http://schemas.openxmlformats.org/drawingml/2006/main">
              <a:ext uri="{FF2B5EF4-FFF2-40B4-BE49-F238E27FC236}">
                <a16:creationId xmlns:a16="http://schemas.microsoft.com/office/drawing/2014/main" id="{50FBD880-B600-48B9-952A-646083C45334}"/>
              </a:ext>
            </a:extLst>
          </p:cNvPr>
          <p:cNvSpPr>
            <a:spLocks xmlns:a="http://schemas.openxmlformats.org/drawingml/2006/main" noGrp="1"/>
          </p:cNvSpPr>
          <p:nvPr/>
        </p:nvSpPr>
        <p:spPr>
          <a:xfrm xmlns:a="http://schemas.openxmlformats.org/drawingml/2006/main">
            <a:off x="5772150" y="2695575"/>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76839A"/>
                </a:solidFill>
                <a:latin typeface="Arial"/>
                <a:ea typeface="Arial"/>
                <a:cs typeface="Arial"/>
              </a:defRPr>
            </a:pPr>
            <a:r>
              <a:rPr sz="2175" b="0">
                <a:solidFill>
                  <a:srgbClr val="76839A"/>
                </a:solidFill>
                <a:latin typeface="Arial"/>
                <a:ea typeface="Arial"/>
                <a:cs typeface="Arial"/>
              </a:rPr>
              <a:t>→</a:t>
            </a:r>
          </a:p>
        </p:txBody>
      </p:sp>
      <p:sp>
        <p:nvSpPr>
          <p:cNvPr id="11" name="03">
            <a:extLst xmlns:a="http://schemas.openxmlformats.org/drawingml/2006/main">
              <a:ext uri="{FF2B5EF4-FFF2-40B4-BE49-F238E27FC236}">
                <a16:creationId xmlns:a16="http://schemas.microsoft.com/office/drawing/2014/main" id="{499C0865-2300-4523-A13E-F538B1EEEAA7}"/>
              </a:ext>
            </a:extLst>
          </p:cNvPr>
          <p:cNvSpPr>
            <a:spLocks xmlns:a="http://schemas.openxmlformats.org/drawingml/2006/main" noGrp="1"/>
          </p:cNvSpPr>
          <p:nvPr/>
        </p:nvSpPr>
        <p:spPr>
          <a:xfrm xmlns:a="http://schemas.openxmlformats.org/drawingml/2006/main">
            <a:off x="6324600" y="2552700"/>
            <a:ext cx="219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BCC5D3"/>
                </a:solidFill>
                <a:latin typeface="Arial"/>
                <a:ea typeface="Arial"/>
                <a:cs typeface="Arial"/>
              </a:defRPr>
            </a:pPr>
            <a:r>
              <a:rPr sz="3300" b="1">
                <a:solidFill>
                  <a:srgbClr val="BCC5D3"/>
                </a:solidFill>
                <a:latin typeface="Arial"/>
                <a:ea typeface="Arial"/>
                <a:cs typeface="Arial"/>
              </a:rPr>
              <a:t>03</a:t>
            </a:r>
          </a:p>
        </p:txBody>
      </p:sp>
      <p:sp>
        <p:nvSpPr>
          <p:cNvPr id="12" name="Unshield request">
            <a:extLst xmlns:a="http://schemas.openxmlformats.org/drawingml/2006/main">
              <a:ext uri="{FF2B5EF4-FFF2-40B4-BE49-F238E27FC236}">
                <a16:creationId xmlns:a16="http://schemas.microsoft.com/office/drawing/2014/main" id="{3FDB7BAB-84BE-476D-9741-4A2A8C56B17B}"/>
              </a:ext>
            </a:extLst>
          </p:cNvPr>
          <p:cNvSpPr>
            <a:spLocks xmlns:a="http://schemas.openxmlformats.org/drawingml/2006/main" noGrp="1"/>
          </p:cNvSpPr>
          <p:nvPr/>
        </p:nvSpPr>
        <p:spPr>
          <a:xfrm xmlns:a="http://schemas.openxmlformats.org/drawingml/2006/main">
            <a:off x="6324600" y="3429000"/>
            <a:ext cx="2286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4223C"/>
                </a:solidFill>
                <a:latin typeface="Arial"/>
                <a:ea typeface="Arial"/>
                <a:cs typeface="Arial"/>
              </a:defRPr>
            </a:pPr>
            <a:r>
              <a:rPr sz="2025" b="1">
                <a:solidFill>
                  <a:srgbClr val="14223C"/>
                </a:solidFill>
                <a:latin typeface="Arial"/>
                <a:ea typeface="Arial"/>
                <a:cs typeface="Arial"/>
              </a:rPr>
              <a:t>Unshield request</a:t>
            </a:r>
          </a:p>
        </p:txBody>
      </p:sp>
      <p:sp>
        <p:nvSpPr>
          <p:cNvPr id="13" name="Process a withdrawal to a public address.">
            <a:extLst xmlns:a="http://schemas.openxmlformats.org/drawingml/2006/main">
              <a:ext uri="{FF2B5EF4-FFF2-40B4-BE49-F238E27FC236}">
                <a16:creationId xmlns:a16="http://schemas.microsoft.com/office/drawing/2014/main" id="{96450210-3A6B-41D4-A6A8-8FBBA0B64956}"/>
              </a:ext>
            </a:extLst>
          </p:cNvPr>
          <p:cNvSpPr>
            <a:spLocks xmlns:a="http://schemas.openxmlformats.org/drawingml/2006/main" noGrp="1"/>
          </p:cNvSpPr>
          <p:nvPr/>
        </p:nvSpPr>
        <p:spPr>
          <a:xfrm xmlns:a="http://schemas.openxmlformats.org/drawingml/2006/main">
            <a:off x="6324600" y="4238625"/>
            <a:ext cx="226695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Process a withdrawal to a public address.</a:t>
            </a:r>
          </a:p>
        </p:txBody>
      </p:sp>
      <p:sp>
        <p:nvSpPr>
          <p:cNvPr id="14" name="→">
            <a:extLst xmlns:a="http://schemas.openxmlformats.org/drawingml/2006/main">
              <a:ext uri="{FF2B5EF4-FFF2-40B4-BE49-F238E27FC236}">
                <a16:creationId xmlns:a16="http://schemas.microsoft.com/office/drawing/2014/main" id="{E78EF416-CDCC-4CBB-A4D2-4A49BD67EEF6}"/>
              </a:ext>
            </a:extLst>
          </p:cNvPr>
          <p:cNvSpPr>
            <a:spLocks xmlns:a="http://schemas.openxmlformats.org/drawingml/2006/main" noGrp="1"/>
          </p:cNvSpPr>
          <p:nvPr/>
        </p:nvSpPr>
        <p:spPr>
          <a:xfrm xmlns:a="http://schemas.openxmlformats.org/drawingml/2006/main">
            <a:off x="8591550" y="2695575"/>
            <a:ext cx="523875"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76839A"/>
                </a:solidFill>
                <a:latin typeface="Arial"/>
                <a:ea typeface="Arial"/>
                <a:cs typeface="Arial"/>
              </a:defRPr>
            </a:pPr>
            <a:r>
              <a:rPr sz="2175" b="0">
                <a:solidFill>
                  <a:srgbClr val="76839A"/>
                </a:solidFill>
                <a:latin typeface="Arial"/>
                <a:ea typeface="Arial"/>
                <a:cs typeface="Arial"/>
              </a:rPr>
              <a:t>→</a:t>
            </a:r>
          </a:p>
        </p:txBody>
      </p:sp>
      <p:sp>
        <p:nvSpPr>
          <p:cNvPr id="15" name="04">
            <a:extLst xmlns:a="http://schemas.openxmlformats.org/drawingml/2006/main">
              <a:ext uri="{FF2B5EF4-FFF2-40B4-BE49-F238E27FC236}">
                <a16:creationId xmlns:a16="http://schemas.microsoft.com/office/drawing/2014/main" id="{22579DB7-9A10-4817-806D-7AD4B724405C}"/>
              </a:ext>
            </a:extLst>
          </p:cNvPr>
          <p:cNvSpPr>
            <a:spLocks xmlns:a="http://schemas.openxmlformats.org/drawingml/2006/main" noGrp="1"/>
          </p:cNvSpPr>
          <p:nvPr/>
        </p:nvSpPr>
        <p:spPr>
          <a:xfrm xmlns:a="http://schemas.openxmlformats.org/drawingml/2006/main">
            <a:off x="9144000" y="2552700"/>
            <a:ext cx="219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BCC5D3"/>
                </a:solidFill>
                <a:latin typeface="Arial"/>
                <a:ea typeface="Arial"/>
                <a:cs typeface="Arial"/>
              </a:defRPr>
            </a:pPr>
            <a:r>
              <a:rPr sz="3300" b="1">
                <a:solidFill>
                  <a:srgbClr val="BCC5D3"/>
                </a:solidFill>
                <a:latin typeface="Arial"/>
                <a:ea typeface="Arial"/>
                <a:cs typeface="Arial"/>
              </a:rPr>
              <a:t>04</a:t>
            </a:r>
          </a:p>
        </p:txBody>
      </p:sp>
      <p:sp>
        <p:nvSpPr>
          <p:cNvPr id="16" name="Claim ZEN">
            <a:extLst xmlns:a="http://schemas.openxmlformats.org/drawingml/2006/main">
              <a:ext uri="{FF2B5EF4-FFF2-40B4-BE49-F238E27FC236}">
                <a16:creationId xmlns:a16="http://schemas.microsoft.com/office/drawing/2014/main" id="{A978BBDB-30F2-4AC0-A622-72F1784DF62A}"/>
              </a:ext>
            </a:extLst>
          </p:cNvPr>
          <p:cNvSpPr>
            <a:spLocks xmlns:a="http://schemas.openxmlformats.org/drawingml/2006/main" noGrp="1"/>
          </p:cNvSpPr>
          <p:nvPr/>
        </p:nvSpPr>
        <p:spPr>
          <a:xfrm xmlns:a="http://schemas.openxmlformats.org/drawingml/2006/main">
            <a:off x="9144000" y="3429000"/>
            <a:ext cx="228600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14223C"/>
                </a:solidFill>
                <a:latin typeface="Arial"/>
                <a:ea typeface="Arial"/>
                <a:cs typeface="Arial"/>
              </a:defRPr>
            </a:pPr>
            <a:r>
              <a:rPr sz="2025" b="1">
                <a:solidFill>
                  <a:srgbClr val="14223C"/>
                </a:solidFill>
                <a:latin typeface="Arial"/>
                <a:ea typeface="Arial"/>
                <a:cs typeface="Arial"/>
              </a:rPr>
              <a:t>Claim ZEN</a:t>
            </a:r>
          </a:p>
        </p:txBody>
      </p:sp>
      <p:sp>
        <p:nvSpPr>
          <p:cNvPr id="17" name="Receive the approved withdrawal on-chain.">
            <a:extLst xmlns:a="http://schemas.openxmlformats.org/drawingml/2006/main">
              <a:ext uri="{FF2B5EF4-FFF2-40B4-BE49-F238E27FC236}">
                <a16:creationId xmlns:a16="http://schemas.microsoft.com/office/drawing/2014/main" id="{9F02B373-D620-49C2-AF8D-EF2FEDD9FBEC}"/>
              </a:ext>
            </a:extLst>
          </p:cNvPr>
          <p:cNvSpPr>
            <a:spLocks xmlns:a="http://schemas.openxmlformats.org/drawingml/2006/main" noGrp="1"/>
          </p:cNvSpPr>
          <p:nvPr/>
        </p:nvSpPr>
        <p:spPr>
          <a:xfrm xmlns:a="http://schemas.openxmlformats.org/drawingml/2006/main">
            <a:off x="9144000" y="4238625"/>
            <a:ext cx="2266950" cy="1362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Receive the approved withdrawal on-chain.</a:t>
            </a:r>
          </a:p>
        </p:txBody>
      </p:sp>
      <p:sp>
        <p:nvSpPr>
          <p:cNvPr id="18" name="Deposits and payouts are public. Tokens stay in ">
            <a:extLst xmlns:a="http://schemas.openxmlformats.org/drawingml/2006/main">
              <a:ext uri="{FF2B5EF4-FFF2-40B4-BE49-F238E27FC236}">
                <a16:creationId xmlns:a16="http://schemas.microsoft.com/office/drawing/2014/main" id="{7BB2E669-98B1-4CC1-97BC-6DD27E014F56}"/>
              </a:ext>
            </a:extLst>
          </p:cNvPr>
          <p:cNvSpPr>
            <a:spLocks xmlns:a="http://schemas.openxmlformats.org/drawingml/2006/main" noGrp="1"/>
          </p:cNvSpPr>
          <p:nvPr/>
        </p:nvSpPr>
        <p:spPr>
          <a:xfrm xmlns:a="http://schemas.openxmlformats.org/drawingml/2006/main">
            <a:off x="685800" y="5715000"/>
            <a:ext cx="107442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14223C"/>
                </a:solidFill>
                <a:latin typeface="Arial"/>
                <a:ea typeface="Arial"/>
                <a:cs typeface="Arial"/>
              </a:defRPr>
            </a:pPr>
            <a:r>
              <a:rPr sz="1500" b="0">
                <a:solidFill>
                  <a:srgbClr val="14223C"/>
                </a:solidFill>
                <a:latin typeface="Arial"/>
                <a:ea typeface="Arial"/>
                <a:cs typeface="Arial"/>
              </a:rPr>
              <a:t>Deposits and payouts are public. Tokens stay in contract custody during private transfers.</a:t>
            </a:r>
          </a:p>
        </p:txBody>
      </p:sp>
      <p:sp>
        <p:nvSpPr>
          <p:cNvPr id="19" name="Horizen Wallet · Community proposal">
            <a:extLst xmlns:a="http://schemas.openxmlformats.org/drawingml/2006/main">
              <a:ext uri="{FF2B5EF4-FFF2-40B4-BE49-F238E27FC236}">
                <a16:creationId xmlns:a16="http://schemas.microsoft.com/office/drawing/2014/main" id="{7A82BC44-2CE5-4593-9334-2949245C749C}"/>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Horizen Wallet · Community proposal</a:t>
            </a:r>
          </a:p>
        </p:txBody>
      </p:sp>
      <p:sp>
        <p:nvSpPr>
          <p:cNvPr id="20" name="04">
            <a:extLst xmlns:a="http://schemas.openxmlformats.org/drawingml/2006/main">
              <a:ext uri="{FF2B5EF4-FFF2-40B4-BE49-F238E27FC236}">
                <a16:creationId xmlns:a16="http://schemas.microsoft.com/office/drawing/2014/main" id="{52FF523C-B17D-4AE6-9ED6-7A4184EE5118}"/>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04</a:t>
            </a:r>
          </a:p>
        </p:txBody>
      </p:sp>
    </p:spTree>
    <p:extLst>
      <p:ext uri="{BB962C8B-B14F-4D97-AF65-F5344CB8AC3E}">
        <p14:creationId xmlns:p14="http://schemas.microsoft.com/office/powerpoint/2010/main" val="174021720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Privacy has a defined boundary">
            <a:extLst xmlns:a="http://schemas.openxmlformats.org/drawingml/2006/main">
              <a:ext uri="{FF2B5EF4-FFF2-40B4-BE49-F238E27FC236}">
                <a16:creationId xmlns:a16="http://schemas.microsoft.com/office/drawing/2014/main" id="{CE654B0A-D639-4D25-83F5-BAED1F76A63E}"/>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223C"/>
                </a:solidFill>
                <a:latin typeface="Arial"/>
                <a:ea typeface="Arial"/>
                <a:cs typeface="Arial"/>
              </a:defRPr>
            </a:pPr>
            <a:r>
              <a:rPr sz="3300" b="1">
                <a:solidFill>
                  <a:srgbClr val="14223C"/>
                </a:solidFill>
                <a:latin typeface="Arial"/>
                <a:ea typeface="Arial"/>
                <a:cs typeface="Arial"/>
              </a:rPr>
              <a:t>Privacy has a defined boundary</a:t>
            </a:r>
          </a:p>
        </p:txBody>
      </p:sp>
      <p:sp>
        <p:nvSpPr>
          <p:cNvPr id="2" name="The wallet should explain this before a user dep">
            <a:extLst xmlns:a="http://schemas.openxmlformats.org/drawingml/2006/main">
              <a:ext uri="{FF2B5EF4-FFF2-40B4-BE49-F238E27FC236}">
                <a16:creationId xmlns:a16="http://schemas.microsoft.com/office/drawing/2014/main" id="{8E56246A-2E68-4FFC-942F-E24274AC16A5}"/>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The wallet should explain this before a user deposits real ZEN.</a:t>
            </a:r>
          </a:p>
        </p:txBody>
      </p:sp>
      <p:graphicFrame>
        <p:nvGraphicFramePr>
          <p:cNvPr id="9" name=""/>
          <p:cNvGraphicFramePr/>
          <p:nvPr/>
        </p:nvGraphicFramePr>
        <p:xfrm>
          <a:off xmlns:a="http://schemas.openxmlformats.org/drawingml/2006/main" x="685800" y="2247900"/>
          <a:ext xmlns:a="http://schemas.openxmlformats.org/drawingml/2006/main" cx="10820400" cy="2857500"/>
        </p:xfrm>
        <a:graphic xmlns:a="http://schemas.openxmlformats.org/drawingml/2006/main">
          <a:graphicData uri="http://schemas.openxmlformats.org/drawingml/2006/table">
            <a:tbl>
              <a:tblPr/>
              <a:tblGrid>
                <a:gridCol w="2400300"/>
                <a:gridCol w="4143375"/>
                <a:gridCol w="4276725"/>
              </a:tblGrid>
              <a:tr h="571500">
                <a:tc>
                  <a:txBody>
                    <a:bodyPr/>
                    <a:lstStyle/>
                    <a:p>
                      <a:r>
                        <a:rPr sz="1350" b="1">
                          <a:solidFill>
                            <a:srgbClr val="FFFFFF"/>
                          </a:solidFill>
                          <a:latin typeface="Arial"/>
                          <a:ea typeface="Arial"/>
                          <a:cs typeface="Arial"/>
                        </a:rPr>
                        <a:t>Operation</a:t>
                      </a:r>
                    </a:p>
                  </a:txBody>
                  <a:tcPr marL="91440" marR="91440" marT="45720" marB="45720">
                    <a:solidFill>
                      <a:srgbClr val="030E24"/>
                    </a:solidFill>
                  </a:tcPr>
                </a:tc>
                <a:tc>
                  <a:txBody>
                    <a:bodyPr/>
                    <a:lstStyle/>
                    <a:p>
                      <a:r>
                        <a:rPr sz="1350" b="1">
                          <a:solidFill>
                            <a:srgbClr val="FFFFFF"/>
                          </a:solidFill>
                          <a:latin typeface="Arial"/>
                          <a:ea typeface="Arial"/>
                          <a:cs typeface="Arial"/>
                        </a:rPr>
                        <a:t>Visible publicly</a:t>
                      </a:r>
                    </a:p>
                  </a:txBody>
                  <a:tcPr marL="91440" marR="91440" marT="45720" marB="45720">
                    <a:solidFill>
                      <a:srgbClr val="030E24"/>
                    </a:solidFill>
                  </a:tcPr>
                </a:tc>
                <a:tc>
                  <a:txBody>
                    <a:bodyPr/>
                    <a:lstStyle/>
                    <a:p>
                      <a:r>
                        <a:rPr sz="1350" b="1">
                          <a:solidFill>
                            <a:srgbClr val="FFFFFF"/>
                          </a:solidFill>
                          <a:latin typeface="Arial"/>
                          <a:ea typeface="Arial"/>
                          <a:cs typeface="Arial"/>
                        </a:rPr>
                        <a:t>Confidential in the app</a:t>
                      </a:r>
                    </a:p>
                  </a:txBody>
                  <a:tcPr marL="91440" marR="91440" marT="45720" marB="45720">
                    <a:solidFill>
                      <a:srgbClr val="030E24"/>
                    </a:solidFill>
                  </a:tcPr>
                </a:tc>
              </a:tr>
              <a:tr h="571500">
                <a:tc>
                  <a:txBody>
                    <a:bodyPr/>
                    <a:lstStyle/>
                    <a:p>
                      <a:r>
                        <a:rPr sz="1500" b="0">
                          <a:solidFill>
                            <a:srgbClr val="14223C"/>
                          </a:solidFill>
                          <a:latin typeface="Arial"/>
                          <a:ea typeface="Arial"/>
                          <a:cs typeface="Arial"/>
                        </a:rPr>
                        <a:t>Public send</a:t>
                      </a:r>
                    </a:p>
                  </a:txBody>
                  <a:tcPr marL="91440" marR="91440" marT="45720" marB="45720">
                    <a:solidFill>
                      <a:srgbClr val="FFFFFF"/>
                    </a:solidFill>
                  </a:tcPr>
                </a:tc>
                <a:tc>
                  <a:txBody>
                    <a:bodyPr/>
                    <a:lstStyle/>
                    <a:p>
                      <a:r>
                        <a:rPr sz="1500" b="0">
                          <a:solidFill>
                            <a:srgbClr val="14223C"/>
                          </a:solidFill>
                          <a:latin typeface="Arial"/>
                          <a:ea typeface="Arial"/>
                          <a:cs typeface="Arial"/>
                        </a:rPr>
                        <a:t>Sender, recipient, amount</a:t>
                      </a:r>
                    </a:p>
                  </a:txBody>
                  <a:tcPr marL="91440" marR="91440" marT="45720" marB="45720">
                    <a:solidFill>
                      <a:srgbClr val="FFFFFF"/>
                    </a:solidFill>
                  </a:tcPr>
                </a:tc>
                <a:tc>
                  <a:txBody>
                    <a:bodyPr/>
                    <a:lstStyle/>
                    <a:p>
                      <a:r>
                        <a:rPr sz="1500" b="0">
                          <a:solidFill>
                            <a:srgbClr val="14223C"/>
                          </a:solidFill>
                          <a:latin typeface="Arial"/>
                          <a:ea typeface="Arial"/>
                          <a:cs typeface="Arial"/>
                        </a:rPr>
                        <a:t>None</a:t>
                      </a:r>
                    </a:p>
                  </a:txBody>
                  <a:tcPr marL="91440" marR="91440" marT="45720" marB="45720">
                    <a:solidFill>
                      <a:srgbClr val="FFFFFF"/>
                    </a:solidFill>
                  </a:tcPr>
                </a:tc>
              </a:tr>
              <a:tr h="571500">
                <a:tc>
                  <a:txBody>
                    <a:bodyPr/>
                    <a:lstStyle/>
                    <a:p>
                      <a:r>
                        <a:rPr sz="1500" b="0">
                          <a:solidFill>
                            <a:srgbClr val="14223C"/>
                          </a:solidFill>
                          <a:latin typeface="Arial"/>
                          <a:ea typeface="Arial"/>
                          <a:cs typeface="Arial"/>
                        </a:rPr>
                        <a:t>Shield</a:t>
                      </a:r>
                    </a:p>
                  </a:txBody>
                  <a:tcPr marL="91440" marR="91440" marT="45720" marB="45720">
                    <a:solidFill>
                      <a:srgbClr val="F4F6F9"/>
                    </a:solidFill>
                  </a:tcPr>
                </a:tc>
                <a:tc>
                  <a:txBody>
                    <a:bodyPr/>
                    <a:lstStyle/>
                    <a:p>
                      <a:r>
                        <a:rPr sz="1500" b="0">
                          <a:solidFill>
                            <a:srgbClr val="14223C"/>
                          </a:solidFill>
                          <a:latin typeface="Arial"/>
                          <a:ea typeface="Arial"/>
                          <a:cs typeface="Arial"/>
                        </a:rPr>
                        <a:t>Deposit address, token, amount</a:t>
                      </a:r>
                    </a:p>
                  </a:txBody>
                  <a:tcPr marL="91440" marR="91440" marT="45720" marB="45720">
                    <a:solidFill>
                      <a:srgbClr val="F4F6F9"/>
                    </a:solidFill>
                  </a:tcPr>
                </a:tc>
                <a:tc>
                  <a:txBody>
                    <a:bodyPr/>
                    <a:lstStyle/>
                    <a:p>
                      <a:r>
                        <a:rPr sz="1500" b="0">
                          <a:solidFill>
                            <a:srgbClr val="14223C"/>
                          </a:solidFill>
                          <a:latin typeface="Arial"/>
                          <a:ea typeface="Arial"/>
                          <a:cs typeface="Arial"/>
                        </a:rPr>
                        <a:t>App balance after processing</a:t>
                      </a:r>
                    </a:p>
                  </a:txBody>
                  <a:tcPr marL="91440" marR="91440" marT="45720" marB="45720">
                    <a:solidFill>
                      <a:srgbClr val="F4F6F9"/>
                    </a:solidFill>
                  </a:tcPr>
                </a:tc>
              </a:tr>
              <a:tr h="571500">
                <a:tc>
                  <a:txBody>
                    <a:bodyPr/>
                    <a:lstStyle/>
                    <a:p>
                      <a:r>
                        <a:rPr sz="1500" b="0">
                          <a:solidFill>
                            <a:srgbClr val="14223C"/>
                          </a:solidFill>
                          <a:latin typeface="Arial"/>
                          <a:ea typeface="Arial"/>
                          <a:cs typeface="Arial"/>
                        </a:rPr>
                        <a:t>Private transfer</a:t>
                      </a:r>
                    </a:p>
                  </a:txBody>
                  <a:tcPr marL="91440" marR="91440" marT="45720" marB="45720">
                    <a:solidFill>
                      <a:srgbClr val="FFFFFF"/>
                    </a:solidFill>
                  </a:tcPr>
                </a:tc>
                <a:tc>
                  <a:txBody>
                    <a:bodyPr/>
                    <a:lstStyle/>
                    <a:p>
                      <a:r>
                        <a:rPr sz="1500" b="0">
                          <a:solidFill>
                            <a:srgbClr val="14223C"/>
                          </a:solidFill>
                          <a:latin typeface="Arial"/>
                          <a:ea typeface="Arial"/>
                          <a:cs typeface="Arial"/>
                        </a:rPr>
                        <a:t>Submission metadata can remain</a:t>
                      </a:r>
                    </a:p>
                  </a:txBody>
                  <a:tcPr marL="91440" marR="91440" marT="45720" marB="45720">
                    <a:solidFill>
                      <a:srgbClr val="FFFFFF"/>
                    </a:solidFill>
                  </a:tcPr>
                </a:tc>
                <a:tc>
                  <a:txBody>
                    <a:bodyPr/>
                    <a:lstStyle/>
                    <a:p>
                      <a:r>
                        <a:rPr sz="1500" b="0">
                          <a:solidFill>
                            <a:srgbClr val="14223C"/>
                          </a:solidFill>
                          <a:latin typeface="Arial"/>
                          <a:ea typeface="Arial"/>
                          <a:cs typeface="Arial"/>
                        </a:rPr>
                        <a:t>Transfer details and app state</a:t>
                      </a:r>
                    </a:p>
                  </a:txBody>
                  <a:tcPr marL="91440" marR="91440" marT="45720" marB="45720">
                    <a:solidFill>
                      <a:srgbClr val="FFFFFF"/>
                    </a:solidFill>
                  </a:tcPr>
                </a:tc>
              </a:tr>
              <a:tr h="571500">
                <a:tc>
                  <a:txBody>
                    <a:bodyPr/>
                    <a:lstStyle/>
                    <a:p>
                      <a:r>
                        <a:rPr sz="1500" b="0">
                          <a:solidFill>
                            <a:srgbClr val="14223C"/>
                          </a:solidFill>
                          <a:latin typeface="Arial"/>
                          <a:ea typeface="Arial"/>
                          <a:cs typeface="Arial"/>
                        </a:rPr>
                        <a:t>Unshield and claim</a:t>
                      </a:r>
                    </a:p>
                  </a:txBody>
                  <a:tcPr marL="91440" marR="91440" marT="45720" marB="45720">
                    <a:solidFill>
                      <a:srgbClr val="F4F6F9"/>
                    </a:solidFill>
                  </a:tcPr>
                </a:tc>
                <a:tc>
                  <a:txBody>
                    <a:bodyPr/>
                    <a:lstStyle/>
                    <a:p>
                      <a:r>
                        <a:rPr sz="1500" b="0">
                          <a:solidFill>
                            <a:srgbClr val="14223C"/>
                          </a:solidFill>
                          <a:latin typeface="Arial"/>
                          <a:ea typeface="Arial"/>
                          <a:cs typeface="Arial"/>
                        </a:rPr>
                        <a:t>Destination, token, amount</a:t>
                      </a:r>
                    </a:p>
                  </a:txBody>
                  <a:tcPr marL="91440" marR="91440" marT="45720" marB="45720">
                    <a:solidFill>
                      <a:srgbClr val="F4F6F9"/>
                    </a:solidFill>
                  </a:tcPr>
                </a:tc>
                <a:tc>
                  <a:txBody>
                    <a:bodyPr/>
                    <a:lstStyle/>
                    <a:p>
                      <a:r>
                        <a:rPr sz="1500" b="0">
                          <a:solidFill>
                            <a:srgbClr val="14223C"/>
                          </a:solidFill>
                          <a:latin typeface="Arial"/>
                          <a:ea typeface="Arial"/>
                          <a:cs typeface="Arial"/>
                        </a:rPr>
                        <a:t>Remaining app balance</a:t>
                      </a:r>
                    </a:p>
                  </a:txBody>
                  <a:tcPr marL="91440" marR="91440" marT="45720" marB="45720">
                    <a:solidFill>
                      <a:srgbClr val="F4F6F9"/>
                    </a:solidFill>
                  </a:tcPr>
                </a:tc>
              </a:tr>
            </a:tbl>
          </a:graphicData>
        </a:graphic>
      </p:graphicFrame>
      <p:sp>
        <p:nvSpPr>
          <p:cNvPr id="4" name="Authorised audit reports are part of Vela Nova. ">
            <a:extLst xmlns:a="http://schemas.openxmlformats.org/drawingml/2006/main">
              <a:ext uri="{FF2B5EF4-FFF2-40B4-BE49-F238E27FC236}">
                <a16:creationId xmlns:a16="http://schemas.microsoft.com/office/drawing/2014/main" id="{6D80FCB5-4239-43DB-8C87-2324F2F06701}"/>
              </a:ext>
            </a:extLst>
          </p:cNvPr>
          <p:cNvSpPr>
            <a:spLocks xmlns:a="http://schemas.openxmlformats.org/drawingml/2006/main" noGrp="1"/>
          </p:cNvSpPr>
          <p:nvPr/>
        </p:nvSpPr>
        <p:spPr>
          <a:xfrm xmlns:a="http://schemas.openxmlformats.org/drawingml/2006/main">
            <a:off x="685800" y="5438775"/>
            <a:ext cx="108204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14223C"/>
                </a:solidFill>
                <a:latin typeface="Arial"/>
                <a:ea typeface="Arial"/>
                <a:cs typeface="Arial"/>
              </a:defRPr>
            </a:pPr>
            <a:r>
              <a:rPr sz="1650" b="0">
                <a:solidFill>
                  <a:srgbClr val="14223C"/>
                </a:solidFill>
                <a:latin typeface="Arial"/>
                <a:ea typeface="Arial"/>
                <a:cs typeface="Arial"/>
              </a:rPr>
              <a:t>Authorised audit reports are part of Vela Nova. Hardware trust and access policy matter.</a:t>
            </a:r>
          </a:p>
        </p:txBody>
      </p:sp>
      <p:sp>
        <p:nvSpPr>
          <p:cNvPr id="5" name="Horizen Wallet · Community proposal">
            <a:extLst xmlns:a="http://schemas.openxmlformats.org/drawingml/2006/main">
              <a:ext uri="{FF2B5EF4-FFF2-40B4-BE49-F238E27FC236}">
                <a16:creationId xmlns:a16="http://schemas.microsoft.com/office/drawing/2014/main" id="{28E717BA-2EA7-4DEC-80F9-E9E884C8A4F1}"/>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Horizen Wallet · Community proposal</a:t>
            </a:r>
          </a:p>
        </p:txBody>
      </p:sp>
      <p:sp>
        <p:nvSpPr>
          <p:cNvPr id="6" name="05">
            <a:extLst xmlns:a="http://schemas.openxmlformats.org/drawingml/2006/main">
              <a:ext uri="{FF2B5EF4-FFF2-40B4-BE49-F238E27FC236}">
                <a16:creationId xmlns:a16="http://schemas.microsoft.com/office/drawing/2014/main" id="{A05C860B-E2E0-4FE8-9C6F-BFE0FD6DECE3}"/>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05</a:t>
            </a:r>
          </a:p>
        </p:txBody>
      </p:sp>
    </p:spTree>
    <p:extLst>
      <p:ext uri="{BB962C8B-B14F-4D97-AF65-F5344CB8AC3E}">
        <p14:creationId xmlns:p14="http://schemas.microsoft.com/office/powerpoint/2010/main" val="1604286701"/>
      </p:ext>
    </p:extLst>
  </p:cSld>
</p:sld>
</file>

<file path=ppt/slides/slide6.xml><?xml version="1.0" encoding="utf-8"?>
<p:sld xmlns:p="http://schemas.openxmlformats.org/presentationml/2006/main">
  <p:cSld>
    <p:bg>
      <p:bgPr>
        <a:solidFill xmlns:a="http://schemas.openxmlformats.org/drawingml/2006/main">
          <a:srgbClr val="030E24"/>
        </a:solidFill>
      </p:bgPr>
    </p:bg>
    <p:spTree>
      <p:nvGrpSpPr>
        <p:cNvPr id="1" name=""/>
        <p:cNvGrpSpPr/>
        <p:nvPr/>
      </p:nvGrpSpPr>
      <p:grpSpPr>
        <a:xfrm xmlns:a="http://schemas.openxmlformats.org/drawingml/2006/main"/>
      </p:grpSpPr>
      <p:sp>
        <p:nvSpPr>
          <p:cNvPr id="17" name="The proposed architecture">
            <a:extLst xmlns:a="http://schemas.openxmlformats.org/drawingml/2006/main">
              <a:ext uri="{FF2B5EF4-FFF2-40B4-BE49-F238E27FC236}">
                <a16:creationId xmlns:a16="http://schemas.microsoft.com/office/drawing/2014/main" id="{159693D6-7E91-4D8D-B755-39A063479ED3}"/>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FFFFFF"/>
                </a:solidFill>
                <a:latin typeface="Arial"/>
                <a:ea typeface="Arial"/>
                <a:cs typeface="Arial"/>
              </a:defRPr>
            </a:pPr>
            <a:r>
              <a:rPr sz="3300" b="1">
                <a:solidFill>
                  <a:srgbClr val="FFFFFF"/>
                </a:solidFill>
                <a:latin typeface="Arial"/>
                <a:ea typeface="Arial"/>
                <a:cs typeface="Arial"/>
              </a:rPr>
              <a:t>The proposed architecture</a:t>
            </a:r>
          </a:p>
        </p:txBody>
      </p:sp>
      <p:sp>
        <p:nvSpPr>
          <p:cNvPr id="2" name="A focused wallet integration around the official">
            <a:extLst xmlns:a="http://schemas.openxmlformats.org/drawingml/2006/main">
              <a:ext uri="{FF2B5EF4-FFF2-40B4-BE49-F238E27FC236}">
                <a16:creationId xmlns:a16="http://schemas.microsoft.com/office/drawing/2014/main" id="{D0F6D134-7337-4092-B47E-26A1F343C776}"/>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93A2BB"/>
                </a:solidFill>
                <a:latin typeface="Arial"/>
                <a:ea typeface="Arial"/>
                <a:cs typeface="Arial"/>
              </a:defRPr>
            </a:pPr>
            <a:r>
              <a:rPr sz="1650" b="0">
                <a:solidFill>
                  <a:srgbClr val="93A2BB"/>
                </a:solidFill>
                <a:latin typeface="Arial"/>
                <a:ea typeface="Arial"/>
                <a:cs typeface="Arial"/>
              </a:rPr>
              <a:t>A focused wallet integration around the official Vela components.</a:t>
            </a:r>
          </a:p>
        </p:txBody>
      </p:sp>
      <p:sp>
        <p:nvSpPr>
          <p:cNvPr id="3" name="">
            <a:extLst xmlns:a="http://schemas.openxmlformats.org/drawingml/2006/main">
              <a:ext uri="{FF2B5EF4-FFF2-40B4-BE49-F238E27FC236}">
                <a16:creationId xmlns:a16="http://schemas.microsoft.com/office/drawing/2014/main" id="{F02F9728-65D3-440E-A87E-BC353148FB10}"/>
              </a:ext>
            </a:extLst>
          </p:cNvPr>
          <p:cNvSpPr>
            <a:spLocks xmlns:a="http://schemas.openxmlformats.org/drawingml/2006/main" noGrp="1"/>
          </p:cNvSpPr>
          <p:nvPr/>
        </p:nvSpPr>
        <p:spPr>
          <a:xfrm xmlns:a="http://schemas.openxmlformats.org/drawingml/2006/main">
            <a:off x="685800" y="2457450"/>
            <a:ext cx="3000375" cy="2409825"/>
          </a:xfrm>
          <a:prstGeom xmlns:a="http://schemas.openxmlformats.org/drawingml/2006/main" prst="rect">
            <a:avLst/>
          </a:prstGeom>
          <a:solidFill xmlns:a="http://schemas.openxmlformats.org/drawingml/2006/main">
            <a:srgbClr val="102039"/>
          </a:solidFill>
          <a:ln xmlns:a="http://schemas.openxmlformats.org/drawingml/2006/main" w="9525">
            <a:solidFill>
              <a:srgbClr val="30405C"/>
            </a:solidFill>
          </a:ln>
        </p:spPr>
      </p:sp>
      <p:sp>
        <p:nvSpPr>
          <p:cNvPr id="4" name="Wallet client">
            <a:extLst xmlns:a="http://schemas.openxmlformats.org/drawingml/2006/main">
              <a:ext uri="{FF2B5EF4-FFF2-40B4-BE49-F238E27FC236}">
                <a16:creationId xmlns:a16="http://schemas.microsoft.com/office/drawing/2014/main" id="{6F928F24-E987-4E86-850A-A8555DDD8EC5}"/>
              </a:ext>
            </a:extLst>
          </p:cNvPr>
          <p:cNvSpPr>
            <a:spLocks xmlns:a="http://schemas.openxmlformats.org/drawingml/2006/main" noGrp="1"/>
          </p:cNvSpPr>
          <p:nvPr/>
        </p:nvSpPr>
        <p:spPr>
          <a:xfrm xmlns:a="http://schemas.openxmlformats.org/drawingml/2006/main">
            <a:off x="904875" y="2695575"/>
            <a:ext cx="2562225"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FFFFF"/>
                </a:solidFill>
                <a:latin typeface="Arial"/>
                <a:ea typeface="Arial"/>
                <a:cs typeface="Arial"/>
              </a:defRPr>
            </a:pPr>
            <a:r>
              <a:rPr sz="2100" b="1">
                <a:solidFill>
                  <a:srgbClr val="FFFFFF"/>
                </a:solidFill>
                <a:latin typeface="Arial"/>
                <a:ea typeface="Arial"/>
                <a:cs typeface="Arial"/>
              </a:rPr>
              <a:t>Wallet client</a:t>
            </a:r>
          </a:p>
        </p:txBody>
      </p:sp>
      <p:sp>
        <p:nvSpPr>
          <p:cNvPr id="5" name="Public ZEN account&#10;Encrypted requests&#10;Local sign">
            <a:extLst xmlns:a="http://schemas.openxmlformats.org/drawingml/2006/main">
              <a:ext uri="{FF2B5EF4-FFF2-40B4-BE49-F238E27FC236}">
                <a16:creationId xmlns:a16="http://schemas.microsoft.com/office/drawing/2014/main" id="{40BC4589-7710-4C52-96FE-E0ACCE05B4AF}"/>
              </a:ext>
            </a:extLst>
          </p:cNvPr>
          <p:cNvSpPr>
            <a:spLocks xmlns:a="http://schemas.openxmlformats.org/drawingml/2006/main" noGrp="1"/>
          </p:cNvSpPr>
          <p:nvPr/>
        </p:nvSpPr>
        <p:spPr>
          <a:xfrm xmlns:a="http://schemas.openxmlformats.org/drawingml/2006/main">
            <a:off x="904875" y="3448050"/>
            <a:ext cx="2562225"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Public ZEN account</a:t>
            </a:r>
          </a:p>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Encrypted requests</a:t>
            </a:r>
          </a:p>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Local signing and recovery</a:t>
            </a:r>
          </a:p>
        </p:txBody>
      </p:sp>
      <p:sp>
        <p:nvSpPr>
          <p:cNvPr id="6" name="">
            <a:extLst xmlns:a="http://schemas.openxmlformats.org/drawingml/2006/main">
              <a:ext uri="{FF2B5EF4-FFF2-40B4-BE49-F238E27FC236}">
                <a16:creationId xmlns:a16="http://schemas.microsoft.com/office/drawing/2014/main" id="{F05F306B-7D63-4A88-B450-B76C82546206}"/>
              </a:ext>
            </a:extLst>
          </p:cNvPr>
          <p:cNvSpPr>
            <a:spLocks xmlns:a="http://schemas.openxmlformats.org/drawingml/2006/main" noGrp="1"/>
          </p:cNvSpPr>
          <p:nvPr/>
        </p:nvSpPr>
        <p:spPr>
          <a:xfrm xmlns:a="http://schemas.openxmlformats.org/drawingml/2006/main">
            <a:off x="4419600" y="2457450"/>
            <a:ext cx="3238500" cy="2409825"/>
          </a:xfrm>
          <a:prstGeom xmlns:a="http://schemas.openxmlformats.org/drawingml/2006/main" prst="rect">
            <a:avLst/>
          </a:prstGeom>
          <a:solidFill xmlns:a="http://schemas.openxmlformats.org/drawingml/2006/main">
            <a:srgbClr val="102039"/>
          </a:solidFill>
          <a:ln xmlns:a="http://schemas.openxmlformats.org/drawingml/2006/main" w="9525">
            <a:solidFill>
              <a:srgbClr val="30405C"/>
            </a:solidFill>
          </a:ln>
        </p:spPr>
      </p:sp>
      <p:sp>
        <p:nvSpPr>
          <p:cNvPr id="7" name="Horizen contracts">
            <a:extLst xmlns:a="http://schemas.openxmlformats.org/drawingml/2006/main">
              <a:ext uri="{FF2B5EF4-FFF2-40B4-BE49-F238E27FC236}">
                <a16:creationId xmlns:a16="http://schemas.microsoft.com/office/drawing/2014/main" id="{E5FDF658-FD88-4C44-BF75-C8C6CCBBAABE}"/>
              </a:ext>
            </a:extLst>
          </p:cNvPr>
          <p:cNvSpPr>
            <a:spLocks xmlns:a="http://schemas.openxmlformats.org/drawingml/2006/main" noGrp="1"/>
          </p:cNvSpPr>
          <p:nvPr/>
        </p:nvSpPr>
        <p:spPr>
          <a:xfrm xmlns:a="http://schemas.openxmlformats.org/drawingml/2006/main">
            <a:off x="4638675" y="2695575"/>
            <a:ext cx="28003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FFFFF"/>
                </a:solidFill>
                <a:latin typeface="Arial"/>
                <a:ea typeface="Arial"/>
                <a:cs typeface="Arial"/>
              </a:defRPr>
            </a:pPr>
            <a:r>
              <a:rPr sz="2100" b="1">
                <a:solidFill>
                  <a:srgbClr val="FFFFFF"/>
                </a:solidFill>
                <a:latin typeface="Arial"/>
                <a:ea typeface="Arial"/>
                <a:cs typeface="Arial"/>
              </a:rPr>
              <a:t>Horizen contracts</a:t>
            </a:r>
          </a:p>
        </p:txBody>
      </p:sp>
      <p:sp>
        <p:nvSpPr>
          <p:cNvPr id="8" name="ZEN token&#10;ProcessorEndpoint&#10;Attestation and auth">
            <a:extLst xmlns:a="http://schemas.openxmlformats.org/drawingml/2006/main">
              <a:ext uri="{FF2B5EF4-FFF2-40B4-BE49-F238E27FC236}">
                <a16:creationId xmlns:a16="http://schemas.microsoft.com/office/drawing/2014/main" id="{93E313A5-BF1A-474E-8E0D-3C90A688A936}"/>
              </a:ext>
            </a:extLst>
          </p:cNvPr>
          <p:cNvSpPr>
            <a:spLocks xmlns:a="http://schemas.openxmlformats.org/drawingml/2006/main" noGrp="1"/>
          </p:cNvSpPr>
          <p:nvPr/>
        </p:nvSpPr>
        <p:spPr>
          <a:xfrm xmlns:a="http://schemas.openxmlformats.org/drawingml/2006/main">
            <a:off x="4638675" y="3448050"/>
            <a:ext cx="280035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ZEN token</a:t>
            </a:r>
          </a:p>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ProcessorEndpoint</a:t>
            </a:r>
          </a:p>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Attestation and authorities</a:t>
            </a:r>
          </a:p>
        </p:txBody>
      </p:sp>
      <p:sp>
        <p:nvSpPr>
          <p:cNvPr id="9" name="">
            <a:extLst xmlns:a="http://schemas.openxmlformats.org/drawingml/2006/main">
              <a:ext uri="{FF2B5EF4-FFF2-40B4-BE49-F238E27FC236}">
                <a16:creationId xmlns:a16="http://schemas.microsoft.com/office/drawing/2014/main" id="{F6F8E006-1F76-4AA3-A8B4-D7ACFFB14E68}"/>
              </a:ext>
            </a:extLst>
          </p:cNvPr>
          <p:cNvSpPr>
            <a:spLocks xmlns:a="http://schemas.openxmlformats.org/drawingml/2006/main" noGrp="1"/>
          </p:cNvSpPr>
          <p:nvPr/>
        </p:nvSpPr>
        <p:spPr>
          <a:xfrm xmlns:a="http://schemas.openxmlformats.org/drawingml/2006/main">
            <a:off x="8382000" y="2457450"/>
            <a:ext cx="3124200" cy="2409825"/>
          </a:xfrm>
          <a:prstGeom xmlns:a="http://schemas.openxmlformats.org/drawingml/2006/main" prst="rect">
            <a:avLst/>
          </a:prstGeom>
          <a:solidFill xmlns:a="http://schemas.openxmlformats.org/drawingml/2006/main">
            <a:srgbClr val="102039"/>
          </a:solidFill>
          <a:ln xmlns:a="http://schemas.openxmlformats.org/drawingml/2006/main" w="9525">
            <a:solidFill>
              <a:srgbClr val="30405C"/>
            </a:solidFill>
          </a:ln>
        </p:spPr>
      </p:sp>
      <p:sp>
        <p:nvSpPr>
          <p:cNvPr id="10" name="Vela execution">
            <a:extLst xmlns:a="http://schemas.openxmlformats.org/drawingml/2006/main">
              <a:ext uri="{FF2B5EF4-FFF2-40B4-BE49-F238E27FC236}">
                <a16:creationId xmlns:a16="http://schemas.microsoft.com/office/drawing/2014/main" id="{61CBE9F3-75A4-4BDF-A427-C179F0AB5C50}"/>
              </a:ext>
            </a:extLst>
          </p:cNvPr>
          <p:cNvSpPr>
            <a:spLocks xmlns:a="http://schemas.openxmlformats.org/drawingml/2006/main" noGrp="1"/>
          </p:cNvSpPr>
          <p:nvPr/>
        </p:nvSpPr>
        <p:spPr>
          <a:xfrm xmlns:a="http://schemas.openxmlformats.org/drawingml/2006/main">
            <a:off x="8601075" y="2695575"/>
            <a:ext cx="26860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00" b="1">
                <a:solidFill>
                  <a:srgbClr val="FFFFFF"/>
                </a:solidFill>
                <a:latin typeface="Arial"/>
                <a:ea typeface="Arial"/>
                <a:cs typeface="Arial"/>
              </a:defRPr>
            </a:pPr>
            <a:r>
              <a:rPr sz="2100" b="1">
                <a:solidFill>
                  <a:srgbClr val="FFFFFF"/>
                </a:solidFill>
                <a:latin typeface="Arial"/>
                <a:ea typeface="Arial"/>
                <a:cs typeface="Arial"/>
              </a:rPr>
              <a:t>Vela execution</a:t>
            </a:r>
          </a:p>
        </p:txBody>
      </p:sp>
      <p:sp>
        <p:nvSpPr>
          <p:cNvPr id="11" name="Manager and indexer&#10;Attested enclave&#10;Nova WASM l">
            <a:extLst xmlns:a="http://schemas.openxmlformats.org/drawingml/2006/main">
              <a:ext uri="{FF2B5EF4-FFF2-40B4-BE49-F238E27FC236}">
                <a16:creationId xmlns:a16="http://schemas.microsoft.com/office/drawing/2014/main" id="{09D464A9-EBBB-4E85-8A45-7A919F2693D0}"/>
              </a:ext>
            </a:extLst>
          </p:cNvPr>
          <p:cNvSpPr>
            <a:spLocks xmlns:a="http://schemas.openxmlformats.org/drawingml/2006/main" noGrp="1"/>
          </p:cNvSpPr>
          <p:nvPr/>
        </p:nvSpPr>
        <p:spPr>
          <a:xfrm xmlns:a="http://schemas.openxmlformats.org/drawingml/2006/main">
            <a:off x="8601075" y="3448050"/>
            <a:ext cx="2686050" cy="1209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Manager and indexer</a:t>
            </a:r>
          </a:p>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Attested enclave</a:t>
            </a:r>
          </a:p>
          <a:p xmlns:a="http://schemas.openxmlformats.org/drawingml/2006/main">
            <a:pPr>
              <a:defRPr sz="1725" b="0">
                <a:solidFill>
                  <a:srgbClr val="9AACCA"/>
                </a:solidFill>
                <a:latin typeface="Arial"/>
                <a:ea typeface="Arial"/>
                <a:cs typeface="Arial"/>
              </a:defRPr>
            </a:pPr>
            <a:r>
              <a:rPr sz="1725" b="0">
                <a:solidFill>
                  <a:srgbClr val="9AACCA"/>
                </a:solidFill>
                <a:latin typeface="Arial"/>
                <a:ea typeface="Arial"/>
                <a:cs typeface="Arial"/>
              </a:rPr>
              <a:t>Nova WASM ledger</a:t>
            </a:r>
          </a:p>
        </p:txBody>
      </p:sp>
      <p:sp>
        <p:nvSpPr>
          <p:cNvPr id="12" name="↔">
            <a:extLst xmlns:a="http://schemas.openxmlformats.org/drawingml/2006/main">
              <a:ext uri="{FF2B5EF4-FFF2-40B4-BE49-F238E27FC236}">
                <a16:creationId xmlns:a16="http://schemas.microsoft.com/office/drawing/2014/main" id="{E901318F-1CC2-4AA0-BAE4-42929437AEE8}"/>
              </a:ext>
            </a:extLst>
          </p:cNvPr>
          <p:cNvSpPr>
            <a:spLocks xmlns:a="http://schemas.openxmlformats.org/drawingml/2006/main" noGrp="1"/>
          </p:cNvSpPr>
          <p:nvPr/>
        </p:nvSpPr>
        <p:spPr>
          <a:xfrm xmlns:a="http://schemas.openxmlformats.org/drawingml/2006/main">
            <a:off x="3781425" y="3371850"/>
            <a:ext cx="5524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FECB17"/>
                </a:solidFill>
                <a:latin typeface="Arial"/>
                <a:ea typeface="Arial"/>
                <a:cs typeface="Arial"/>
              </a:defRPr>
            </a:pPr>
            <a:r>
              <a:rPr sz="2700" b="0">
                <a:solidFill>
                  <a:srgbClr val="FECB17"/>
                </a:solidFill>
                <a:latin typeface="Arial"/>
                <a:ea typeface="Arial"/>
                <a:cs typeface="Arial"/>
              </a:rPr>
              <a:t>↔</a:t>
            </a:r>
          </a:p>
        </p:txBody>
      </p:sp>
      <p:sp>
        <p:nvSpPr>
          <p:cNvPr id="13" name="↔">
            <a:extLst xmlns:a="http://schemas.openxmlformats.org/drawingml/2006/main">
              <a:ext uri="{FF2B5EF4-FFF2-40B4-BE49-F238E27FC236}">
                <a16:creationId xmlns:a16="http://schemas.microsoft.com/office/drawing/2014/main" id="{80F78974-1404-462C-9E53-AADC5828F111}"/>
              </a:ext>
            </a:extLst>
          </p:cNvPr>
          <p:cNvSpPr>
            <a:spLocks xmlns:a="http://schemas.openxmlformats.org/drawingml/2006/main" noGrp="1"/>
          </p:cNvSpPr>
          <p:nvPr/>
        </p:nvSpPr>
        <p:spPr>
          <a:xfrm xmlns:a="http://schemas.openxmlformats.org/drawingml/2006/main">
            <a:off x="7762875" y="3371850"/>
            <a:ext cx="5524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700" b="0">
                <a:solidFill>
                  <a:srgbClr val="FECB17"/>
                </a:solidFill>
                <a:latin typeface="Arial"/>
                <a:ea typeface="Arial"/>
                <a:cs typeface="Arial"/>
              </a:defRPr>
            </a:pPr>
            <a:r>
              <a:rPr sz="2700" b="0">
                <a:solidFill>
                  <a:srgbClr val="FECB17"/>
                </a:solidFill>
                <a:latin typeface="Arial"/>
                <a:ea typeface="Arial"/>
                <a:cs typeface="Arial"/>
              </a:rPr>
              <a:t>↔</a:t>
            </a:r>
          </a:p>
        </p:txBody>
      </p:sp>
      <p:sp>
        <p:nvSpPr>
          <p:cNvPr id="14" name="Signing keys stay with users. Availability and a">
            <a:extLst xmlns:a="http://schemas.openxmlformats.org/drawingml/2006/main">
              <a:ext uri="{FF2B5EF4-FFF2-40B4-BE49-F238E27FC236}">
                <a16:creationId xmlns:a16="http://schemas.microsoft.com/office/drawing/2014/main" id="{4BA1874F-07D7-4D1D-869A-25C973AB7AE9}"/>
              </a:ext>
            </a:extLst>
          </p:cNvPr>
          <p:cNvSpPr>
            <a:spLocks xmlns:a="http://schemas.openxmlformats.org/drawingml/2006/main" noGrp="1"/>
          </p:cNvSpPr>
          <p:nvPr/>
        </p:nvSpPr>
        <p:spPr>
          <a:xfrm xmlns:a="http://schemas.openxmlformats.org/drawingml/2006/main">
            <a:off x="685800" y="5267325"/>
            <a:ext cx="10820400"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A7B6CE"/>
                </a:solidFill>
                <a:latin typeface="Arial"/>
                <a:ea typeface="Arial"/>
                <a:cs typeface="Arial"/>
              </a:defRPr>
            </a:pPr>
            <a:r>
              <a:rPr sz="1725" b="0">
                <a:solidFill>
                  <a:srgbClr val="A7B6CE"/>
                </a:solidFill>
                <a:latin typeface="Arial"/>
                <a:ea typeface="Arial"/>
                <a:cs typeface="Arial"/>
              </a:rPr>
              <a:t>Signing keys stay with users. Availability and access to app funds still depend on the deployed system.</a:t>
            </a:r>
          </a:p>
        </p:txBody>
      </p:sp>
      <p:sp>
        <p:nvSpPr>
          <p:cNvPr id="15" name="Horizen Wallet · Community proposal">
            <a:extLst xmlns:a="http://schemas.openxmlformats.org/drawingml/2006/main">
              <a:ext uri="{FF2B5EF4-FFF2-40B4-BE49-F238E27FC236}">
                <a16:creationId xmlns:a16="http://schemas.microsoft.com/office/drawing/2014/main" id="{6C7624A5-640C-4B1A-871C-06D0C94F706A}"/>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7869F"/>
                </a:solidFill>
                <a:latin typeface="Arial"/>
                <a:ea typeface="Arial"/>
                <a:cs typeface="Arial"/>
              </a:defRPr>
            </a:pPr>
            <a:r>
              <a:rPr sz="975" b="0">
                <a:solidFill>
                  <a:srgbClr val="77869F"/>
                </a:solidFill>
                <a:latin typeface="Arial"/>
                <a:ea typeface="Arial"/>
                <a:cs typeface="Arial"/>
              </a:rPr>
              <a:t>Horizen Wallet · Community proposal</a:t>
            </a:r>
          </a:p>
        </p:txBody>
      </p:sp>
      <p:sp>
        <p:nvSpPr>
          <p:cNvPr id="16" name="06">
            <a:extLst xmlns:a="http://schemas.openxmlformats.org/drawingml/2006/main">
              <a:ext uri="{FF2B5EF4-FFF2-40B4-BE49-F238E27FC236}">
                <a16:creationId xmlns:a16="http://schemas.microsoft.com/office/drawing/2014/main" id="{4FF013A4-D5CC-410C-876A-C7AD7FC49213}"/>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7869F"/>
                </a:solidFill>
                <a:latin typeface="Arial"/>
                <a:ea typeface="Arial"/>
                <a:cs typeface="Arial"/>
              </a:defRPr>
            </a:pPr>
            <a:r>
              <a:rPr sz="975" b="0">
                <a:solidFill>
                  <a:srgbClr val="77869F"/>
                </a:solidFill>
                <a:latin typeface="Arial"/>
                <a:ea typeface="Arial"/>
                <a:cs typeface="Arial"/>
              </a:rPr>
              <a:t>06</a:t>
            </a:r>
          </a:p>
        </p:txBody>
      </p:sp>
    </p:spTree>
    <p:extLst>
      <p:ext uri="{BB962C8B-B14F-4D97-AF65-F5344CB8AC3E}">
        <p14:creationId xmlns:p14="http://schemas.microsoft.com/office/powerpoint/2010/main" val="1293322217"/>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Relevant experience from SOS">
            <a:extLst xmlns:a="http://schemas.openxmlformats.org/drawingml/2006/main">
              <a:ext uri="{FF2B5EF4-FFF2-40B4-BE49-F238E27FC236}">
                <a16:creationId xmlns:a16="http://schemas.microsoft.com/office/drawing/2014/main" id="{7B308CF7-FA97-491E-8F5E-94038A3A3B16}"/>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223C"/>
                </a:solidFill>
                <a:latin typeface="Arial"/>
                <a:ea typeface="Arial"/>
                <a:cs typeface="Arial"/>
              </a:defRPr>
            </a:pPr>
            <a:r>
              <a:rPr sz="3300" b="1">
                <a:solidFill>
                  <a:srgbClr val="14223C"/>
                </a:solidFill>
                <a:latin typeface="Arial"/>
                <a:ea typeface="Arial"/>
                <a:cs typeface="Arial"/>
              </a:rPr>
              <a:t>Relevant experience from SOS</a:t>
            </a:r>
          </a:p>
        </p:txBody>
      </p:sp>
      <p:sp>
        <p:nvSpPr>
          <p:cNvPr id="2" name="Prior work gives us a starting point for the wal">
            <a:extLst xmlns:a="http://schemas.openxmlformats.org/drawingml/2006/main">
              <a:ext uri="{FF2B5EF4-FFF2-40B4-BE49-F238E27FC236}">
                <a16:creationId xmlns:a16="http://schemas.microsoft.com/office/drawing/2014/main" id="{BBBAE6E9-F339-4520-8EA9-C8E6ED2CE8B8}"/>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Prior work gives us a starting point for the wallet experience.</a:t>
            </a:r>
          </a:p>
        </p:txBody>
      </p:sp>
      <p:sp>
        <p:nvSpPr>
          <p:cNvPr id="3" name="What carries over">
            <a:extLst xmlns:a="http://schemas.openxmlformats.org/drawingml/2006/main">
              <a:ext uri="{FF2B5EF4-FFF2-40B4-BE49-F238E27FC236}">
                <a16:creationId xmlns:a16="http://schemas.microsoft.com/office/drawing/2014/main" id="{17CA0EE7-0F01-47AB-95D0-7D1F0ABD7D38}"/>
              </a:ext>
            </a:extLst>
          </p:cNvPr>
          <p:cNvSpPr>
            <a:spLocks xmlns:a="http://schemas.openxmlformats.org/drawingml/2006/main" noGrp="1"/>
          </p:cNvSpPr>
          <p:nvPr/>
        </p:nvSpPr>
        <p:spPr>
          <a:xfrm xmlns:a="http://schemas.openxmlformats.org/drawingml/2006/main">
            <a:off x="685800" y="2457450"/>
            <a:ext cx="46672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223C"/>
                </a:solidFill>
                <a:latin typeface="Arial"/>
                <a:ea typeface="Arial"/>
                <a:cs typeface="Arial"/>
              </a:defRPr>
            </a:pPr>
            <a:r>
              <a:rPr sz="2325" b="1">
                <a:solidFill>
                  <a:srgbClr val="14223C"/>
                </a:solidFill>
                <a:latin typeface="Arial"/>
                <a:ea typeface="Arial"/>
                <a:cs typeface="Arial"/>
              </a:rPr>
              <a:t>What carries over</a:t>
            </a:r>
          </a:p>
        </p:txBody>
      </p:sp>
      <p:sp>
        <p:nvSpPr>
          <p:cNvPr id="4" name="Wallet onboarding and transaction review.&#10;&#10;Shiel">
            <a:extLst xmlns:a="http://schemas.openxmlformats.org/drawingml/2006/main">
              <a:ext uri="{FF2B5EF4-FFF2-40B4-BE49-F238E27FC236}">
                <a16:creationId xmlns:a16="http://schemas.microsoft.com/office/drawing/2014/main" id="{A0258507-823F-4915-972E-B75EB3C4369E}"/>
              </a:ext>
            </a:extLst>
          </p:cNvPr>
          <p:cNvSpPr>
            <a:spLocks xmlns:a="http://schemas.openxmlformats.org/drawingml/2006/main" noGrp="1"/>
          </p:cNvSpPr>
          <p:nvPr/>
        </p:nvSpPr>
        <p:spPr>
          <a:xfrm xmlns:a="http://schemas.openxmlformats.org/drawingml/2006/main">
            <a:off x="685800" y="3238500"/>
            <a:ext cx="4819650" cy="2362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76839A"/>
                </a:solidFill>
                <a:latin typeface="Arial"/>
                <a:ea typeface="Arial"/>
                <a:cs typeface="Arial"/>
              </a:defRPr>
            </a:pPr>
            <a:r>
              <a:rPr sz="1950" b="0">
                <a:solidFill>
                  <a:srgbClr val="76839A"/>
                </a:solidFill>
                <a:latin typeface="Arial"/>
                <a:ea typeface="Arial"/>
                <a:cs typeface="Arial"/>
              </a:rPr>
              <a:t>Wallet onboarding and transaction review.</a:t>
            </a:r>
          </a:p>
          <a:p xmlns:a="http://schemas.openxmlformats.org/drawingml/2006/main">
            <a:r>
              <a:t/>
            </a:r>
          </a:p>
          <a:p xmlns:a="http://schemas.openxmlformats.org/drawingml/2006/main">
            <a:pPr>
              <a:defRPr sz="1950" b="0">
                <a:solidFill>
                  <a:srgbClr val="76839A"/>
                </a:solidFill>
                <a:latin typeface="Arial"/>
                <a:ea typeface="Arial"/>
                <a:cs typeface="Arial"/>
              </a:defRPr>
            </a:pPr>
            <a:r>
              <a:rPr sz="1950" b="0">
                <a:solidFill>
                  <a:srgbClr val="76839A"/>
                </a:solidFill>
                <a:latin typeface="Arial"/>
                <a:ea typeface="Arial"/>
                <a:cs typeface="Arial"/>
              </a:rPr>
              <a:t>Shield, private send and unshield flows.</a:t>
            </a:r>
          </a:p>
          <a:p xmlns:a="http://schemas.openxmlformats.org/drawingml/2006/main">
            <a:r>
              <a:t/>
            </a:r>
          </a:p>
          <a:p xmlns:a="http://schemas.openxmlformats.org/drawingml/2006/main">
            <a:pPr>
              <a:defRPr sz="1950" b="0">
                <a:solidFill>
                  <a:srgbClr val="76839A"/>
                </a:solidFill>
                <a:latin typeface="Arial"/>
                <a:ea typeface="Arial"/>
                <a:cs typeface="Arial"/>
              </a:defRPr>
            </a:pPr>
            <a:r>
              <a:rPr sz="1950" b="0">
                <a:solidFill>
                  <a:srgbClr val="76839A"/>
                </a:solidFill>
                <a:latin typeface="Arial"/>
                <a:ea typeface="Arial"/>
                <a:cs typeface="Arial"/>
              </a:rPr>
              <a:t>Client signing and recovery patterns.</a:t>
            </a:r>
          </a:p>
        </p:txBody>
      </p:sp>
      <p:sp>
        <p:nvSpPr>
          <p:cNvPr id="5" name="">
            <a:extLst xmlns:a="http://schemas.openxmlformats.org/drawingml/2006/main">
              <a:ext uri="{FF2B5EF4-FFF2-40B4-BE49-F238E27FC236}">
                <a16:creationId xmlns:a16="http://schemas.microsoft.com/office/drawing/2014/main" id="{322B64D1-B48F-478A-99C0-8313D23FC79B}"/>
              </a:ext>
            </a:extLst>
          </p:cNvPr>
          <p:cNvSpPr>
            <a:spLocks xmlns:a="http://schemas.openxmlformats.org/drawingml/2006/main" noGrp="1"/>
          </p:cNvSpPr>
          <p:nvPr/>
        </p:nvSpPr>
        <p:spPr>
          <a:xfrm xmlns:a="http://schemas.openxmlformats.org/drawingml/2006/main">
            <a:off x="6448425" y="2466975"/>
            <a:ext cx="5057775" cy="9525"/>
          </a:xfrm>
          <a:prstGeom xmlns:a="http://schemas.openxmlformats.org/drawingml/2006/main" prst="rect">
            <a:avLst/>
          </a:prstGeom>
          <a:solidFill xmlns:a="http://schemas.openxmlformats.org/drawingml/2006/main">
            <a:srgbClr val="FECB17"/>
          </a:solidFill>
          <a:ln xmlns:a="http://schemas.openxmlformats.org/drawingml/2006/main" w="0">
            <a:noFill/>
          </a:ln>
        </p:spPr>
      </p:sp>
      <p:sp>
        <p:nvSpPr>
          <p:cNvPr id="6" name="What needs new work">
            <a:extLst xmlns:a="http://schemas.openxmlformats.org/drawingml/2006/main">
              <a:ext uri="{FF2B5EF4-FFF2-40B4-BE49-F238E27FC236}">
                <a16:creationId xmlns:a16="http://schemas.microsoft.com/office/drawing/2014/main" id="{E2B8D44B-B7BD-45DA-A1B3-24BFB7FA93F6}"/>
              </a:ext>
            </a:extLst>
          </p:cNvPr>
          <p:cNvSpPr>
            <a:spLocks xmlns:a="http://schemas.openxmlformats.org/drawingml/2006/main" noGrp="1"/>
          </p:cNvSpPr>
          <p:nvPr/>
        </p:nvSpPr>
        <p:spPr>
          <a:xfrm xmlns:a="http://schemas.openxmlformats.org/drawingml/2006/main">
            <a:off x="6448425" y="2743200"/>
            <a:ext cx="50577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1">
                <a:solidFill>
                  <a:srgbClr val="14223C"/>
                </a:solidFill>
                <a:latin typeface="Arial"/>
                <a:ea typeface="Arial"/>
                <a:cs typeface="Arial"/>
              </a:defRPr>
            </a:pPr>
            <a:r>
              <a:rPr sz="2325" b="1">
                <a:solidFill>
                  <a:srgbClr val="14223C"/>
                </a:solidFill>
                <a:latin typeface="Arial"/>
                <a:ea typeface="Arial"/>
                <a:cs typeface="Arial"/>
              </a:rPr>
              <a:t>What needs new work</a:t>
            </a:r>
          </a:p>
        </p:txBody>
      </p:sp>
      <p:sp>
        <p:nvSpPr>
          <p:cNvPr id="7" name="ZEN’s EVM token integration.&#10;&#10;Vela request encry">
            <a:extLst xmlns:a="http://schemas.openxmlformats.org/drawingml/2006/main">
              <a:ext uri="{FF2B5EF4-FFF2-40B4-BE49-F238E27FC236}">
                <a16:creationId xmlns:a16="http://schemas.microsoft.com/office/drawing/2014/main" id="{4129EA84-5631-42D8-A968-1F4EF05C32A5}"/>
              </a:ext>
            </a:extLst>
          </p:cNvPr>
          <p:cNvSpPr>
            <a:spLocks xmlns:a="http://schemas.openxmlformats.org/drawingml/2006/main" noGrp="1"/>
          </p:cNvSpPr>
          <p:nvPr/>
        </p:nvSpPr>
        <p:spPr>
          <a:xfrm xmlns:a="http://schemas.openxmlformats.org/drawingml/2006/main">
            <a:off x="6448425" y="3505200"/>
            <a:ext cx="4981575" cy="2276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76839A"/>
                </a:solidFill>
                <a:latin typeface="Arial"/>
                <a:ea typeface="Arial"/>
                <a:cs typeface="Arial"/>
              </a:defRPr>
            </a:pPr>
            <a:r>
              <a:rPr sz="1950" b="0">
                <a:solidFill>
                  <a:srgbClr val="76839A"/>
                </a:solidFill>
                <a:latin typeface="Arial"/>
                <a:ea typeface="Arial"/>
                <a:cs typeface="Arial"/>
              </a:rPr>
              <a:t>ZEN’s EVM token integration.</a:t>
            </a:r>
          </a:p>
          <a:p xmlns:a="http://schemas.openxmlformats.org/drawingml/2006/main">
            <a:r>
              <a:t/>
            </a:r>
          </a:p>
          <a:p xmlns:a="http://schemas.openxmlformats.org/drawingml/2006/main">
            <a:pPr>
              <a:defRPr sz="1950" b="0">
                <a:solidFill>
                  <a:srgbClr val="76839A"/>
                </a:solidFill>
                <a:latin typeface="Arial"/>
                <a:ea typeface="Arial"/>
                <a:cs typeface="Arial"/>
              </a:defRPr>
            </a:pPr>
            <a:r>
              <a:rPr sz="1950" b="0">
                <a:solidFill>
                  <a:srgbClr val="76839A"/>
                </a:solidFill>
                <a:latin typeface="Arial"/>
                <a:ea typeface="Arial"/>
                <a:cs typeface="Arial"/>
              </a:rPr>
              <a:t>Vela request encryption and attestation.</a:t>
            </a:r>
          </a:p>
          <a:p xmlns:a="http://schemas.openxmlformats.org/drawingml/2006/main">
            <a:r>
              <a:t/>
            </a:r>
          </a:p>
          <a:p xmlns:a="http://schemas.openxmlformats.org/drawingml/2006/main">
            <a:pPr>
              <a:defRPr sz="1950" b="0">
                <a:solidFill>
                  <a:srgbClr val="76839A"/>
                </a:solidFill>
                <a:latin typeface="Arial"/>
                <a:ea typeface="Arial"/>
                <a:cs typeface="Arial"/>
              </a:defRPr>
            </a:pPr>
            <a:r>
              <a:rPr sz="1950" b="0">
                <a:solidFill>
                  <a:srgbClr val="76839A"/>
                </a:solidFill>
                <a:latin typeface="Arial"/>
                <a:ea typeface="Arial"/>
                <a:cs typeface="Arial"/>
              </a:rPr>
              <a:t>A reviewed browser client and operating model.</a:t>
            </a:r>
          </a:p>
        </p:txBody>
      </p:sp>
      <p:sp>
        <p:nvSpPr>
          <p:cNvPr id="8" name="Horizen Wallet · Community proposal">
            <a:extLst xmlns:a="http://schemas.openxmlformats.org/drawingml/2006/main">
              <a:ext uri="{FF2B5EF4-FFF2-40B4-BE49-F238E27FC236}">
                <a16:creationId xmlns:a16="http://schemas.microsoft.com/office/drawing/2014/main" id="{477F5304-D17A-45C4-877E-C3E59D993ECC}"/>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Horizen Wallet · Community proposal</a:t>
            </a:r>
          </a:p>
        </p:txBody>
      </p:sp>
      <p:sp>
        <p:nvSpPr>
          <p:cNvPr id="9" name="07">
            <a:extLst xmlns:a="http://schemas.openxmlformats.org/drawingml/2006/main">
              <a:ext uri="{FF2B5EF4-FFF2-40B4-BE49-F238E27FC236}">
                <a16:creationId xmlns:a16="http://schemas.microsoft.com/office/drawing/2014/main" id="{A2B2F1D8-6EA5-4DD8-BFE4-7808EF979892}"/>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07</a:t>
            </a:r>
          </a:p>
        </p:txBody>
      </p:sp>
    </p:spTree>
    <p:extLst>
      <p:ext uri="{BB962C8B-B14F-4D97-AF65-F5344CB8AC3E}">
        <p14:creationId xmlns:p14="http://schemas.microsoft.com/office/powerpoint/2010/main" val="20403785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2" name="Evidence before mainnet">
            <a:extLst xmlns:a="http://schemas.openxmlformats.org/drawingml/2006/main">
              <a:ext uri="{FF2B5EF4-FFF2-40B4-BE49-F238E27FC236}">
                <a16:creationId xmlns:a16="http://schemas.microsoft.com/office/drawing/2014/main" id="{9EFA66AE-6B1C-4E07-9350-6847BB6666FF}"/>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223C"/>
                </a:solidFill>
                <a:latin typeface="Arial"/>
                <a:ea typeface="Arial"/>
                <a:cs typeface="Arial"/>
              </a:defRPr>
            </a:pPr>
            <a:r>
              <a:rPr sz="3300" b="1">
                <a:solidFill>
                  <a:srgbClr val="14223C"/>
                </a:solidFill>
                <a:latin typeface="Arial"/>
                <a:ea typeface="Arial"/>
                <a:cs typeface="Arial"/>
              </a:rPr>
              <a:t>Evidence before mainnet</a:t>
            </a:r>
          </a:p>
        </p:txBody>
      </p:sp>
      <p:sp>
        <p:nvSpPr>
          <p:cNvPr id="2" name="Each stage has a concrete acceptance result.">
            <a:extLst xmlns:a="http://schemas.openxmlformats.org/drawingml/2006/main">
              <a:ext uri="{FF2B5EF4-FFF2-40B4-BE49-F238E27FC236}">
                <a16:creationId xmlns:a16="http://schemas.microsoft.com/office/drawing/2014/main" id="{80688B58-D152-4E18-B1E8-669B1B1CD306}"/>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Each stage has a concrete acceptance result.</a:t>
            </a:r>
          </a:p>
        </p:txBody>
      </p:sp>
      <p:sp>
        <p:nvSpPr>
          <p:cNvPr id="3" name="">
            <a:extLst xmlns:a="http://schemas.openxmlformats.org/drawingml/2006/main">
              <a:ext uri="{FF2B5EF4-FFF2-40B4-BE49-F238E27FC236}">
                <a16:creationId xmlns:a16="http://schemas.microsoft.com/office/drawing/2014/main" id="{F48F4E99-82BF-4E2C-AD27-39E39866207F}"/>
              </a:ext>
            </a:extLst>
          </p:cNvPr>
          <p:cNvSpPr>
            <a:spLocks xmlns:a="http://schemas.openxmlformats.org/drawingml/2006/main" noGrp="1"/>
          </p:cNvSpPr>
          <p:nvPr/>
        </p:nvSpPr>
        <p:spPr>
          <a:xfrm xmlns:a="http://schemas.openxmlformats.org/drawingml/2006/main">
            <a:off x="685800" y="2295525"/>
            <a:ext cx="10820400" cy="9525"/>
          </a:xfrm>
          <a:prstGeom xmlns:a="http://schemas.openxmlformats.org/drawingml/2006/main" prst="rect">
            <a:avLst/>
          </a:prstGeom>
          <a:solidFill xmlns:a="http://schemas.openxmlformats.org/drawingml/2006/main">
            <a:srgbClr val="DEE4ED"/>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B8BC178F-9248-44F6-A773-D27975F441F8}"/>
              </a:ext>
            </a:extLst>
          </p:cNvPr>
          <p:cNvSpPr>
            <a:spLocks xmlns:a="http://schemas.openxmlformats.org/drawingml/2006/main" noGrp="1"/>
          </p:cNvSpPr>
          <p:nvPr/>
        </p:nvSpPr>
        <p:spPr>
          <a:xfrm xmlns:a="http://schemas.openxmlformats.org/drawingml/2006/main">
            <a:off x="685800" y="2466975"/>
            <a:ext cx="619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B59118"/>
                </a:solidFill>
                <a:latin typeface="Arial"/>
                <a:ea typeface="Arial"/>
                <a:cs typeface="Arial"/>
              </a:defRPr>
            </a:pPr>
            <a:r>
              <a:rPr sz="2175" b="1">
                <a:solidFill>
                  <a:srgbClr val="B59118"/>
                </a:solidFill>
                <a:latin typeface="Arial"/>
                <a:ea typeface="Arial"/>
                <a:cs typeface="Arial"/>
              </a:rPr>
              <a:t>01</a:t>
            </a:r>
          </a:p>
        </p:txBody>
      </p:sp>
      <p:sp>
        <p:nvSpPr>
          <p:cNvPr id="5" name="Interactive design">
            <a:extLst xmlns:a="http://schemas.openxmlformats.org/drawingml/2006/main">
              <a:ext uri="{FF2B5EF4-FFF2-40B4-BE49-F238E27FC236}">
                <a16:creationId xmlns:a16="http://schemas.microsoft.com/office/drawing/2014/main" id="{8DE1D3BB-E7B0-4A3C-B6CD-45D4CB20B2D0}"/>
              </a:ext>
            </a:extLst>
          </p:cNvPr>
          <p:cNvSpPr>
            <a:spLocks xmlns:a="http://schemas.openxmlformats.org/drawingml/2006/main" noGrp="1"/>
          </p:cNvSpPr>
          <p:nvPr/>
        </p:nvSpPr>
        <p:spPr>
          <a:xfrm xmlns:a="http://schemas.openxmlformats.org/drawingml/2006/main">
            <a:off x="1562100" y="2495550"/>
            <a:ext cx="36480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223C"/>
                </a:solidFill>
                <a:latin typeface="Arial"/>
                <a:ea typeface="Arial"/>
                <a:cs typeface="Arial"/>
              </a:defRPr>
            </a:pPr>
            <a:r>
              <a:rPr sz="1950" b="1">
                <a:solidFill>
                  <a:srgbClr val="14223C"/>
                </a:solidFill>
                <a:latin typeface="Arial"/>
                <a:ea typeface="Arial"/>
                <a:cs typeface="Arial"/>
              </a:rPr>
              <a:t>Interactive design</a:t>
            </a:r>
          </a:p>
        </p:txBody>
      </p:sp>
      <p:sp>
        <p:nvSpPr>
          <p:cNvPr id="6" name="Two-account demo and user feedback.">
            <a:extLst xmlns:a="http://schemas.openxmlformats.org/drawingml/2006/main">
              <a:ext uri="{FF2B5EF4-FFF2-40B4-BE49-F238E27FC236}">
                <a16:creationId xmlns:a16="http://schemas.microsoft.com/office/drawing/2014/main" id="{B0B9A5DE-3B22-4B3A-8CE4-78369C6DDA2F}"/>
              </a:ext>
            </a:extLst>
          </p:cNvPr>
          <p:cNvSpPr>
            <a:spLocks xmlns:a="http://schemas.openxmlformats.org/drawingml/2006/main" noGrp="1"/>
          </p:cNvSpPr>
          <p:nvPr/>
        </p:nvSpPr>
        <p:spPr>
          <a:xfrm xmlns:a="http://schemas.openxmlformats.org/drawingml/2006/main">
            <a:off x="5372100" y="2524125"/>
            <a:ext cx="61245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6839A"/>
                </a:solidFill>
                <a:latin typeface="Arial"/>
                <a:ea typeface="Arial"/>
                <a:cs typeface="Arial"/>
              </a:defRPr>
            </a:pPr>
            <a:r>
              <a:rPr sz="1575" b="0">
                <a:solidFill>
                  <a:srgbClr val="76839A"/>
                </a:solidFill>
                <a:latin typeface="Arial"/>
                <a:ea typeface="Arial"/>
                <a:cs typeface="Arial"/>
              </a:rPr>
              <a:t>Two-account demo and user feedback.</a:t>
            </a:r>
          </a:p>
        </p:txBody>
      </p:sp>
      <p:sp>
        <p:nvSpPr>
          <p:cNvPr id="7" name="">
            <a:extLst xmlns:a="http://schemas.openxmlformats.org/drawingml/2006/main">
              <a:ext uri="{FF2B5EF4-FFF2-40B4-BE49-F238E27FC236}">
                <a16:creationId xmlns:a16="http://schemas.microsoft.com/office/drawing/2014/main" id="{B5AD61F4-C427-4436-85D6-0212C48C8D52}"/>
              </a:ext>
            </a:extLst>
          </p:cNvPr>
          <p:cNvSpPr>
            <a:spLocks xmlns:a="http://schemas.openxmlformats.org/drawingml/2006/main" noGrp="1"/>
          </p:cNvSpPr>
          <p:nvPr/>
        </p:nvSpPr>
        <p:spPr>
          <a:xfrm xmlns:a="http://schemas.openxmlformats.org/drawingml/2006/main">
            <a:off x="685800" y="3095625"/>
            <a:ext cx="10820400" cy="9525"/>
          </a:xfrm>
          <a:prstGeom xmlns:a="http://schemas.openxmlformats.org/drawingml/2006/main" prst="rect">
            <a:avLst/>
          </a:prstGeom>
          <a:solidFill xmlns:a="http://schemas.openxmlformats.org/drawingml/2006/main">
            <a:srgbClr val="DEE4ED"/>
          </a:solidFill>
          <a:ln xmlns:a="http://schemas.openxmlformats.org/drawingml/2006/main" w="0">
            <a:noFill/>
          </a:ln>
        </p:spPr>
      </p:sp>
      <p:sp>
        <p:nvSpPr>
          <p:cNvPr id="8" name="02">
            <a:extLst xmlns:a="http://schemas.openxmlformats.org/drawingml/2006/main">
              <a:ext uri="{FF2B5EF4-FFF2-40B4-BE49-F238E27FC236}">
                <a16:creationId xmlns:a16="http://schemas.microsoft.com/office/drawing/2014/main" id="{6F7DF6F9-5A9A-4B39-830B-4D0AF7079F85}"/>
              </a:ext>
            </a:extLst>
          </p:cNvPr>
          <p:cNvSpPr>
            <a:spLocks xmlns:a="http://schemas.openxmlformats.org/drawingml/2006/main" noGrp="1"/>
          </p:cNvSpPr>
          <p:nvPr/>
        </p:nvSpPr>
        <p:spPr>
          <a:xfrm xmlns:a="http://schemas.openxmlformats.org/drawingml/2006/main">
            <a:off x="685800" y="3267075"/>
            <a:ext cx="619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76839A"/>
                </a:solidFill>
                <a:latin typeface="Arial"/>
                <a:ea typeface="Arial"/>
                <a:cs typeface="Arial"/>
              </a:defRPr>
            </a:pPr>
            <a:r>
              <a:rPr sz="2175" b="1">
                <a:solidFill>
                  <a:srgbClr val="76839A"/>
                </a:solidFill>
                <a:latin typeface="Arial"/>
                <a:ea typeface="Arial"/>
                <a:cs typeface="Arial"/>
              </a:rPr>
              <a:t>02</a:t>
            </a:r>
          </a:p>
        </p:txBody>
      </p:sp>
      <p:sp>
        <p:nvSpPr>
          <p:cNvPr id="9" name="Local Vela PoC">
            <a:extLst xmlns:a="http://schemas.openxmlformats.org/drawingml/2006/main">
              <a:ext uri="{FF2B5EF4-FFF2-40B4-BE49-F238E27FC236}">
                <a16:creationId xmlns:a16="http://schemas.microsoft.com/office/drawing/2014/main" id="{86D2ADE5-905E-409C-A022-A7ACBE970418}"/>
              </a:ext>
            </a:extLst>
          </p:cNvPr>
          <p:cNvSpPr>
            <a:spLocks xmlns:a="http://schemas.openxmlformats.org/drawingml/2006/main" noGrp="1"/>
          </p:cNvSpPr>
          <p:nvPr/>
        </p:nvSpPr>
        <p:spPr>
          <a:xfrm xmlns:a="http://schemas.openxmlformats.org/drawingml/2006/main">
            <a:off x="1562100" y="3295650"/>
            <a:ext cx="36480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223C"/>
                </a:solidFill>
                <a:latin typeface="Arial"/>
                <a:ea typeface="Arial"/>
                <a:cs typeface="Arial"/>
              </a:defRPr>
            </a:pPr>
            <a:r>
              <a:rPr sz="1950" b="1">
                <a:solidFill>
                  <a:srgbClr val="14223C"/>
                </a:solidFill>
                <a:latin typeface="Arial"/>
                <a:ea typeface="Arial"/>
                <a:cs typeface="Arial"/>
              </a:rPr>
              <a:t>Local Vela PoC</a:t>
            </a:r>
          </a:p>
        </p:txBody>
      </p:sp>
      <p:sp>
        <p:nvSpPr>
          <p:cNvPr id="10" name="Official stack, test tokens, deposit to paid wit">
            <a:extLst xmlns:a="http://schemas.openxmlformats.org/drawingml/2006/main">
              <a:ext uri="{FF2B5EF4-FFF2-40B4-BE49-F238E27FC236}">
                <a16:creationId xmlns:a16="http://schemas.microsoft.com/office/drawing/2014/main" id="{19F9C155-0A75-4B01-86B2-1DB6EA53004A}"/>
              </a:ext>
            </a:extLst>
          </p:cNvPr>
          <p:cNvSpPr>
            <a:spLocks xmlns:a="http://schemas.openxmlformats.org/drawingml/2006/main" noGrp="1"/>
          </p:cNvSpPr>
          <p:nvPr/>
        </p:nvSpPr>
        <p:spPr>
          <a:xfrm xmlns:a="http://schemas.openxmlformats.org/drawingml/2006/main">
            <a:off x="5372100" y="3324225"/>
            <a:ext cx="61245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6839A"/>
                </a:solidFill>
                <a:latin typeface="Arial"/>
                <a:ea typeface="Arial"/>
                <a:cs typeface="Arial"/>
              </a:defRPr>
            </a:pPr>
            <a:r>
              <a:rPr sz="1575" b="0">
                <a:solidFill>
                  <a:srgbClr val="76839A"/>
                </a:solidFill>
                <a:latin typeface="Arial"/>
                <a:ea typeface="Arial"/>
                <a:cs typeface="Arial"/>
              </a:rPr>
              <a:t>Official stack, test tokens, deposit to paid withdrawal.</a:t>
            </a:r>
          </a:p>
        </p:txBody>
      </p:sp>
      <p:sp>
        <p:nvSpPr>
          <p:cNvPr id="11" name="">
            <a:extLst xmlns:a="http://schemas.openxmlformats.org/drawingml/2006/main">
              <a:ext uri="{FF2B5EF4-FFF2-40B4-BE49-F238E27FC236}">
                <a16:creationId xmlns:a16="http://schemas.microsoft.com/office/drawing/2014/main" id="{A5103F0C-3486-4FD5-A9D3-2A05D1F05AA8}"/>
              </a:ext>
            </a:extLst>
          </p:cNvPr>
          <p:cNvSpPr>
            <a:spLocks xmlns:a="http://schemas.openxmlformats.org/drawingml/2006/main" noGrp="1"/>
          </p:cNvSpPr>
          <p:nvPr/>
        </p:nvSpPr>
        <p:spPr>
          <a:xfrm xmlns:a="http://schemas.openxmlformats.org/drawingml/2006/main">
            <a:off x="685800" y="3895725"/>
            <a:ext cx="10820400" cy="9525"/>
          </a:xfrm>
          <a:prstGeom xmlns:a="http://schemas.openxmlformats.org/drawingml/2006/main" prst="rect">
            <a:avLst/>
          </a:prstGeom>
          <a:solidFill xmlns:a="http://schemas.openxmlformats.org/drawingml/2006/main">
            <a:srgbClr val="DEE4ED"/>
          </a:solidFill>
          <a:ln xmlns:a="http://schemas.openxmlformats.org/drawingml/2006/main" w="0">
            <a:noFill/>
          </a:ln>
        </p:spPr>
      </p:sp>
      <p:sp>
        <p:nvSpPr>
          <p:cNvPr id="12" name="03">
            <a:extLst xmlns:a="http://schemas.openxmlformats.org/drawingml/2006/main">
              <a:ext uri="{FF2B5EF4-FFF2-40B4-BE49-F238E27FC236}">
                <a16:creationId xmlns:a16="http://schemas.microsoft.com/office/drawing/2014/main" id="{CF1CF882-B8B9-44CF-98CB-EC53780202CE}"/>
              </a:ext>
            </a:extLst>
          </p:cNvPr>
          <p:cNvSpPr>
            <a:spLocks xmlns:a="http://schemas.openxmlformats.org/drawingml/2006/main" noGrp="1"/>
          </p:cNvSpPr>
          <p:nvPr/>
        </p:nvSpPr>
        <p:spPr>
          <a:xfrm xmlns:a="http://schemas.openxmlformats.org/drawingml/2006/main">
            <a:off x="685800" y="4067175"/>
            <a:ext cx="619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76839A"/>
                </a:solidFill>
                <a:latin typeface="Arial"/>
                <a:ea typeface="Arial"/>
                <a:cs typeface="Arial"/>
              </a:defRPr>
            </a:pPr>
            <a:r>
              <a:rPr sz="2175" b="1">
                <a:solidFill>
                  <a:srgbClr val="76839A"/>
                </a:solidFill>
                <a:latin typeface="Arial"/>
                <a:ea typeface="Arial"/>
                <a:cs typeface="Arial"/>
              </a:rPr>
              <a:t>03</a:t>
            </a:r>
          </a:p>
        </p:txBody>
      </p:sp>
      <p:sp>
        <p:nvSpPr>
          <p:cNvPr id="13" name="Real enclave validation">
            <a:extLst xmlns:a="http://schemas.openxmlformats.org/drawingml/2006/main">
              <a:ext uri="{FF2B5EF4-FFF2-40B4-BE49-F238E27FC236}">
                <a16:creationId xmlns:a16="http://schemas.microsoft.com/office/drawing/2014/main" id="{1A6EAC1E-A5E7-440A-AB89-A7A20584E73D}"/>
              </a:ext>
            </a:extLst>
          </p:cNvPr>
          <p:cNvSpPr>
            <a:spLocks xmlns:a="http://schemas.openxmlformats.org/drawingml/2006/main" noGrp="1"/>
          </p:cNvSpPr>
          <p:nvPr/>
        </p:nvSpPr>
        <p:spPr>
          <a:xfrm xmlns:a="http://schemas.openxmlformats.org/drawingml/2006/main">
            <a:off x="1562100" y="4095750"/>
            <a:ext cx="36480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223C"/>
                </a:solidFill>
                <a:latin typeface="Arial"/>
                <a:ea typeface="Arial"/>
                <a:cs typeface="Arial"/>
              </a:defRPr>
            </a:pPr>
            <a:r>
              <a:rPr sz="1950" b="1">
                <a:solidFill>
                  <a:srgbClr val="14223C"/>
                </a:solidFill>
                <a:latin typeface="Arial"/>
                <a:ea typeface="Arial"/>
                <a:cs typeface="Arial"/>
              </a:rPr>
              <a:t>Real enclave validation</a:t>
            </a:r>
          </a:p>
        </p:txBody>
      </p:sp>
      <p:sp>
        <p:nvSpPr>
          <p:cNvPr id="14" name="Pinned code, verified attestation and recovery t">
            <a:extLst xmlns:a="http://schemas.openxmlformats.org/drawingml/2006/main">
              <a:ext uri="{FF2B5EF4-FFF2-40B4-BE49-F238E27FC236}">
                <a16:creationId xmlns:a16="http://schemas.microsoft.com/office/drawing/2014/main" id="{4D12D43E-FAEF-4534-A1E4-54CB01FD0E66}"/>
              </a:ext>
            </a:extLst>
          </p:cNvPr>
          <p:cNvSpPr>
            <a:spLocks xmlns:a="http://schemas.openxmlformats.org/drawingml/2006/main" noGrp="1"/>
          </p:cNvSpPr>
          <p:nvPr/>
        </p:nvSpPr>
        <p:spPr>
          <a:xfrm xmlns:a="http://schemas.openxmlformats.org/drawingml/2006/main">
            <a:off x="5372100" y="4124325"/>
            <a:ext cx="61245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6839A"/>
                </a:solidFill>
                <a:latin typeface="Arial"/>
                <a:ea typeface="Arial"/>
                <a:cs typeface="Arial"/>
              </a:defRPr>
            </a:pPr>
            <a:r>
              <a:rPr sz="1575" b="0">
                <a:solidFill>
                  <a:srgbClr val="76839A"/>
                </a:solidFill>
                <a:latin typeface="Arial"/>
                <a:ea typeface="Arial"/>
                <a:cs typeface="Arial"/>
              </a:rPr>
              <a:t>Pinned code, verified attestation and recovery tests.</a:t>
            </a:r>
          </a:p>
        </p:txBody>
      </p:sp>
      <p:sp>
        <p:nvSpPr>
          <p:cNvPr id="15" name="">
            <a:extLst xmlns:a="http://schemas.openxmlformats.org/drawingml/2006/main">
              <a:ext uri="{FF2B5EF4-FFF2-40B4-BE49-F238E27FC236}">
                <a16:creationId xmlns:a16="http://schemas.microsoft.com/office/drawing/2014/main" id="{46C0BAB9-A616-4777-BC60-CF56EC20C917}"/>
              </a:ext>
            </a:extLst>
          </p:cNvPr>
          <p:cNvSpPr>
            <a:spLocks xmlns:a="http://schemas.openxmlformats.org/drawingml/2006/main" noGrp="1"/>
          </p:cNvSpPr>
          <p:nvPr/>
        </p:nvSpPr>
        <p:spPr>
          <a:xfrm xmlns:a="http://schemas.openxmlformats.org/drawingml/2006/main">
            <a:off x="685800" y="4695825"/>
            <a:ext cx="10820400" cy="9525"/>
          </a:xfrm>
          <a:prstGeom xmlns:a="http://schemas.openxmlformats.org/drawingml/2006/main" prst="rect">
            <a:avLst/>
          </a:prstGeom>
          <a:solidFill xmlns:a="http://schemas.openxmlformats.org/drawingml/2006/main">
            <a:srgbClr val="DEE4ED"/>
          </a:solidFill>
          <a:ln xmlns:a="http://schemas.openxmlformats.org/drawingml/2006/main" w="0">
            <a:noFill/>
          </a:ln>
        </p:spPr>
      </p:sp>
      <p:sp>
        <p:nvSpPr>
          <p:cNvPr id="16" name="04">
            <a:extLst xmlns:a="http://schemas.openxmlformats.org/drawingml/2006/main">
              <a:ext uri="{FF2B5EF4-FFF2-40B4-BE49-F238E27FC236}">
                <a16:creationId xmlns:a16="http://schemas.microsoft.com/office/drawing/2014/main" id="{B2081360-7F35-4D69-AE8B-AC69948A8B03}"/>
              </a:ext>
            </a:extLst>
          </p:cNvPr>
          <p:cNvSpPr>
            <a:spLocks xmlns:a="http://schemas.openxmlformats.org/drawingml/2006/main" noGrp="1"/>
          </p:cNvSpPr>
          <p:nvPr/>
        </p:nvSpPr>
        <p:spPr>
          <a:xfrm xmlns:a="http://schemas.openxmlformats.org/drawingml/2006/main">
            <a:off x="685800" y="4867275"/>
            <a:ext cx="61912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1">
                <a:solidFill>
                  <a:srgbClr val="76839A"/>
                </a:solidFill>
                <a:latin typeface="Arial"/>
                <a:ea typeface="Arial"/>
                <a:cs typeface="Arial"/>
              </a:defRPr>
            </a:pPr>
            <a:r>
              <a:rPr sz="2175" b="1">
                <a:solidFill>
                  <a:srgbClr val="76839A"/>
                </a:solidFill>
                <a:latin typeface="Arial"/>
                <a:ea typeface="Arial"/>
                <a:cs typeface="Arial"/>
              </a:rPr>
              <a:t>04</a:t>
            </a:r>
          </a:p>
        </p:txBody>
      </p:sp>
      <p:sp>
        <p:nvSpPr>
          <p:cNvPr id="17" name="Capped mainnet pilot">
            <a:extLst xmlns:a="http://schemas.openxmlformats.org/drawingml/2006/main">
              <a:ext uri="{FF2B5EF4-FFF2-40B4-BE49-F238E27FC236}">
                <a16:creationId xmlns:a16="http://schemas.microsoft.com/office/drawing/2014/main" id="{56D24C14-7A60-48E9-BB8C-878F1A4D5B91}"/>
              </a:ext>
            </a:extLst>
          </p:cNvPr>
          <p:cNvSpPr>
            <a:spLocks xmlns:a="http://schemas.openxmlformats.org/drawingml/2006/main" noGrp="1"/>
          </p:cNvSpPr>
          <p:nvPr/>
        </p:nvSpPr>
        <p:spPr>
          <a:xfrm xmlns:a="http://schemas.openxmlformats.org/drawingml/2006/main">
            <a:off x="1562100" y="4895850"/>
            <a:ext cx="3648075"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1">
                <a:solidFill>
                  <a:srgbClr val="14223C"/>
                </a:solidFill>
                <a:latin typeface="Arial"/>
                <a:ea typeface="Arial"/>
                <a:cs typeface="Arial"/>
              </a:defRPr>
            </a:pPr>
            <a:r>
              <a:rPr sz="1950" b="1">
                <a:solidFill>
                  <a:srgbClr val="14223C"/>
                </a:solidFill>
                <a:latin typeface="Arial"/>
                <a:ea typeface="Arial"/>
                <a:cs typeface="Arial"/>
              </a:rPr>
              <a:t>Capped mainnet pilot</a:t>
            </a:r>
          </a:p>
        </p:txBody>
      </p:sp>
      <p:sp>
        <p:nvSpPr>
          <p:cNvPr id="18" name="Reviewed deployment, ZEN support and complete re">
            <a:extLst xmlns:a="http://schemas.openxmlformats.org/drawingml/2006/main">
              <a:ext uri="{FF2B5EF4-FFF2-40B4-BE49-F238E27FC236}">
                <a16:creationId xmlns:a16="http://schemas.microsoft.com/office/drawing/2014/main" id="{CB58262F-85A1-4457-ABAF-2A1722CA7A6A}"/>
              </a:ext>
            </a:extLst>
          </p:cNvPr>
          <p:cNvSpPr>
            <a:spLocks xmlns:a="http://schemas.openxmlformats.org/drawingml/2006/main" noGrp="1"/>
          </p:cNvSpPr>
          <p:nvPr/>
        </p:nvSpPr>
        <p:spPr>
          <a:xfrm xmlns:a="http://schemas.openxmlformats.org/drawingml/2006/main">
            <a:off x="5372100" y="4924425"/>
            <a:ext cx="61245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75" b="0">
                <a:solidFill>
                  <a:srgbClr val="76839A"/>
                </a:solidFill>
                <a:latin typeface="Arial"/>
                <a:ea typeface="Arial"/>
                <a:cs typeface="Arial"/>
              </a:defRPr>
            </a:pPr>
            <a:r>
              <a:rPr sz="1575" b="0">
                <a:solidFill>
                  <a:srgbClr val="76839A"/>
                </a:solidFill>
                <a:latin typeface="Arial"/>
                <a:ea typeface="Arial"/>
                <a:cs typeface="Arial"/>
              </a:rPr>
              <a:t>Reviewed deployment, ZEN support and complete receipts.</a:t>
            </a:r>
          </a:p>
        </p:txBody>
      </p:sp>
      <p:sp>
        <p:nvSpPr>
          <p:cNvPr id="19" name="Planning range: 8–10 weeks after technical acces">
            <a:extLst xmlns:a="http://schemas.openxmlformats.org/drawingml/2006/main">
              <a:ext uri="{FF2B5EF4-FFF2-40B4-BE49-F238E27FC236}">
                <a16:creationId xmlns:a16="http://schemas.microsoft.com/office/drawing/2014/main" id="{93E70D85-5C34-4604-AA58-61A3C681DBED}"/>
              </a:ext>
            </a:extLst>
          </p:cNvPr>
          <p:cNvSpPr>
            <a:spLocks xmlns:a="http://schemas.openxmlformats.org/drawingml/2006/main" noGrp="1"/>
          </p:cNvSpPr>
          <p:nvPr/>
        </p:nvSpPr>
        <p:spPr>
          <a:xfrm xmlns:a="http://schemas.openxmlformats.org/drawingml/2006/main">
            <a:off x="685800" y="5743575"/>
            <a:ext cx="108585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76839A"/>
                </a:solidFill>
                <a:latin typeface="Arial"/>
                <a:ea typeface="Arial"/>
                <a:cs typeface="Arial"/>
              </a:defRPr>
            </a:pPr>
            <a:r>
              <a:rPr sz="1350" b="0">
                <a:solidFill>
                  <a:srgbClr val="76839A"/>
                </a:solidFill>
                <a:latin typeface="Arial"/>
                <a:ea typeface="Arial"/>
                <a:cs typeface="Arial"/>
              </a:rPr>
              <a:t>Planning range: 8–10 weeks after technical access and scope agreement. Mainnet timing depends on Vela readiness.</a:t>
            </a:r>
          </a:p>
        </p:txBody>
      </p:sp>
      <p:sp>
        <p:nvSpPr>
          <p:cNvPr id="20" name="Horizen Wallet · Community proposal">
            <a:extLst xmlns:a="http://schemas.openxmlformats.org/drawingml/2006/main">
              <a:ext uri="{FF2B5EF4-FFF2-40B4-BE49-F238E27FC236}">
                <a16:creationId xmlns:a16="http://schemas.microsoft.com/office/drawing/2014/main" id="{636FB741-0034-4628-8A6C-0CE9CF3A2CF5}"/>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Horizen Wallet · Community proposal</a:t>
            </a:r>
          </a:p>
        </p:txBody>
      </p:sp>
      <p:sp>
        <p:nvSpPr>
          <p:cNvPr id="21" name="08">
            <a:extLst xmlns:a="http://schemas.openxmlformats.org/drawingml/2006/main">
              <a:ext uri="{FF2B5EF4-FFF2-40B4-BE49-F238E27FC236}">
                <a16:creationId xmlns:a16="http://schemas.microsoft.com/office/drawing/2014/main" id="{747B996F-A93E-4FE3-BD39-C04B53D5E202}"/>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08</a:t>
            </a:r>
          </a:p>
        </p:txBody>
      </p:sp>
    </p:spTree>
    <p:extLst>
      <p:ext uri="{BB962C8B-B14F-4D97-AF65-F5344CB8AC3E}">
        <p14:creationId xmlns:p14="http://schemas.microsoft.com/office/powerpoint/2010/main" val="1164967139"/>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An initial $30,000 envelope">
            <a:extLst xmlns:a="http://schemas.openxmlformats.org/drawingml/2006/main">
              <a:ext uri="{FF2B5EF4-FFF2-40B4-BE49-F238E27FC236}">
                <a16:creationId xmlns:a16="http://schemas.microsoft.com/office/drawing/2014/main" id="{76880021-7A47-473F-B59F-AA357581B67E}"/>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14223C"/>
                </a:solidFill>
                <a:latin typeface="Arial"/>
                <a:ea typeface="Arial"/>
                <a:cs typeface="Arial"/>
              </a:defRPr>
            </a:pPr>
            <a:r>
              <a:rPr sz="3300" b="1">
                <a:solidFill>
                  <a:srgbClr val="14223C"/>
                </a:solidFill>
                <a:latin typeface="Arial"/>
                <a:ea typeface="Arial"/>
                <a:cs typeface="Arial"/>
              </a:rPr>
              <a:t>An initial $30,000 envelope</a:t>
            </a:r>
          </a:p>
        </p:txBody>
      </p:sp>
      <p:sp>
        <p:nvSpPr>
          <p:cNvPr id="2" name="A draft allocation for a bounded PoC and pilot p">
            <a:extLst xmlns:a="http://schemas.openxmlformats.org/drawingml/2006/main">
              <a:ext uri="{FF2B5EF4-FFF2-40B4-BE49-F238E27FC236}">
                <a16:creationId xmlns:a16="http://schemas.microsoft.com/office/drawing/2014/main" id="{9EFEB919-0F3E-4E56-ACB7-BC9B9E58D915}"/>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A draft allocation for a bounded PoC and pilot preparation.</a:t>
            </a:r>
          </a:p>
        </p:txBody>
      </p:sp>
      <p:graphicFrame>
        <p:nvGraphicFramePr>
          <p:cNvPr id="11" name=""/>
          <p:cNvGraphicFramePr/>
          <p:nvPr/>
        </p:nvGraphicFramePr>
        <p:xfrm>
          <a:off xmlns:a="http://schemas.openxmlformats.org/drawingml/2006/main" x="685800" y="2276475"/>
          <a:ext xmlns:a="http://schemas.openxmlformats.org/drawingml/2006/main" cx="7219950" cy="3429000"/>
        </p:xfrm>
        <a:graphic xmlns:a="http://schemas.openxmlformats.org/drawingml/2006/main">
          <a:graphicData uri="http://schemas.openxmlformats.org/drawingml/2006/table">
            <a:tbl>
              <a:tblPr/>
              <a:tblGrid>
                <a:gridCol w="5572125"/>
                <a:gridCol w="1647825"/>
              </a:tblGrid>
              <a:tr h="571500">
                <a:tc>
                  <a:txBody>
                    <a:bodyPr/>
                    <a:lstStyle/>
                    <a:p>
                      <a:r>
                        <a:rPr sz="1350" b="1">
                          <a:solidFill>
                            <a:srgbClr val="FFFFFF"/>
                          </a:solidFill>
                          <a:latin typeface="Arial"/>
                          <a:ea typeface="Arial"/>
                          <a:cs typeface="Arial"/>
                        </a:rPr>
                        <a:t>Workstream</a:t>
                      </a:r>
                    </a:p>
                  </a:txBody>
                  <a:tcPr marL="91440" marR="91440" marT="45720" marB="45720">
                    <a:solidFill>
                      <a:srgbClr val="030E24"/>
                    </a:solidFill>
                  </a:tcPr>
                </a:tc>
                <a:tc>
                  <a:txBody>
                    <a:bodyPr/>
                    <a:lstStyle/>
                    <a:p>
                      <a:r>
                        <a:rPr sz="1350" b="1">
                          <a:solidFill>
                            <a:srgbClr val="FFFFFF"/>
                          </a:solidFill>
                          <a:latin typeface="Arial"/>
                          <a:ea typeface="Arial"/>
                          <a:cs typeface="Arial"/>
                        </a:rPr>
                        <a:t>Allocation</a:t>
                      </a:r>
                    </a:p>
                  </a:txBody>
                  <a:tcPr marL="91440" marR="91440" marT="45720" marB="45720">
                    <a:solidFill>
                      <a:srgbClr val="030E24"/>
                    </a:solidFill>
                  </a:tcPr>
                </a:tc>
              </a:tr>
              <a:tr h="571500">
                <a:tc>
                  <a:txBody>
                    <a:bodyPr/>
                    <a:lstStyle/>
                    <a:p>
                      <a:r>
                        <a:rPr sz="1500" b="0">
                          <a:solidFill>
                            <a:srgbClr val="14223C"/>
                          </a:solidFill>
                          <a:latin typeface="Arial"/>
                          <a:ea typeface="Arial"/>
                          <a:cs typeface="Arial"/>
                        </a:rPr>
                        <a:t>Wallet design and implementation</a:t>
                      </a:r>
                    </a:p>
                  </a:txBody>
                  <a:tcPr marL="91440" marR="91440" marT="45720" marB="45720">
                    <a:solidFill>
                      <a:srgbClr val="FFFFFF"/>
                    </a:solidFill>
                  </a:tcPr>
                </a:tc>
                <a:tc>
                  <a:txBody>
                    <a:bodyPr/>
                    <a:lstStyle/>
                    <a:p>
                      <a:r>
                        <a:rPr sz="1500" b="0">
                          <a:solidFill>
                            <a:srgbClr val="14223C"/>
                          </a:solidFill>
                          <a:latin typeface="Arial"/>
                          <a:ea typeface="Arial"/>
                          <a:cs typeface="Arial"/>
                        </a:rPr>
                        <a:t>$4,000</a:t>
                      </a:r>
                    </a:p>
                  </a:txBody>
                  <a:tcPr marL="91440" marR="91440" marT="45720" marB="45720">
                    <a:solidFill>
                      <a:srgbClr val="FFFFFF"/>
                    </a:solidFill>
                  </a:tcPr>
                </a:tc>
              </a:tr>
              <a:tr h="571500">
                <a:tc>
                  <a:txBody>
                    <a:bodyPr/>
                    <a:lstStyle/>
                    <a:p>
                      <a:r>
                        <a:rPr sz="1500" b="0">
                          <a:solidFill>
                            <a:srgbClr val="14223C"/>
                          </a:solidFill>
                          <a:latin typeface="Arial"/>
                          <a:ea typeface="Arial"/>
                          <a:cs typeface="Arial"/>
                        </a:rPr>
                        <a:t>Vela integration and transaction lifecycle</a:t>
                      </a:r>
                    </a:p>
                  </a:txBody>
                  <a:tcPr marL="91440" marR="91440" marT="45720" marB="45720">
                    <a:solidFill>
                      <a:srgbClr val="F4F6F9"/>
                    </a:solidFill>
                  </a:tcPr>
                </a:tc>
                <a:tc>
                  <a:txBody>
                    <a:bodyPr/>
                    <a:lstStyle/>
                    <a:p>
                      <a:r>
                        <a:rPr sz="1500" b="0">
                          <a:solidFill>
                            <a:srgbClr val="14223C"/>
                          </a:solidFill>
                          <a:latin typeface="Arial"/>
                          <a:ea typeface="Arial"/>
                          <a:cs typeface="Arial"/>
                        </a:rPr>
                        <a:t>$14,000</a:t>
                      </a:r>
                    </a:p>
                  </a:txBody>
                  <a:tcPr marL="91440" marR="91440" marT="45720" marB="45720">
                    <a:solidFill>
                      <a:srgbClr val="F4F6F9"/>
                    </a:solidFill>
                  </a:tcPr>
                </a:tc>
              </a:tr>
              <a:tr h="571500">
                <a:tc>
                  <a:txBody>
                    <a:bodyPr/>
                    <a:lstStyle/>
                    <a:p>
                      <a:r>
                        <a:rPr sz="1500" b="0">
                          <a:solidFill>
                            <a:srgbClr val="14223C"/>
                          </a:solidFill>
                          <a:latin typeface="Arial"/>
                          <a:ea typeface="Arial"/>
                          <a:cs typeface="Arial"/>
                        </a:rPr>
                        <a:t>Integration testing and operations</a:t>
                      </a:r>
                    </a:p>
                  </a:txBody>
                  <a:tcPr marL="91440" marR="91440" marT="45720" marB="45720">
                    <a:solidFill>
                      <a:srgbClr val="FFFFFF"/>
                    </a:solidFill>
                  </a:tcPr>
                </a:tc>
                <a:tc>
                  <a:txBody>
                    <a:bodyPr/>
                    <a:lstStyle/>
                    <a:p>
                      <a:r>
                        <a:rPr sz="1500" b="0">
                          <a:solidFill>
                            <a:srgbClr val="14223C"/>
                          </a:solidFill>
                          <a:latin typeface="Arial"/>
                          <a:ea typeface="Arial"/>
                          <a:cs typeface="Arial"/>
                        </a:rPr>
                        <a:t>$4,000</a:t>
                      </a:r>
                    </a:p>
                  </a:txBody>
                  <a:tcPr marL="91440" marR="91440" marT="45720" marB="45720">
                    <a:solidFill>
                      <a:srgbClr val="FFFFFF"/>
                    </a:solidFill>
                  </a:tcPr>
                </a:tc>
              </a:tr>
              <a:tr h="571500">
                <a:tc>
                  <a:txBody>
                    <a:bodyPr/>
                    <a:lstStyle/>
                    <a:p>
                      <a:r>
                        <a:rPr sz="1500" b="0">
                          <a:solidFill>
                            <a:srgbClr val="14223C"/>
                          </a:solidFill>
                          <a:latin typeface="Arial"/>
                          <a:ea typeface="Arial"/>
                          <a:cs typeface="Arial"/>
                        </a:rPr>
                        <a:t>External review allowance</a:t>
                      </a:r>
                    </a:p>
                  </a:txBody>
                  <a:tcPr marL="91440" marR="91440" marT="45720" marB="45720">
                    <a:solidFill>
                      <a:srgbClr val="F4F6F9"/>
                    </a:solidFill>
                  </a:tcPr>
                </a:tc>
                <a:tc>
                  <a:txBody>
                    <a:bodyPr/>
                    <a:lstStyle/>
                    <a:p>
                      <a:r>
                        <a:rPr sz="1500" b="0">
                          <a:solidFill>
                            <a:srgbClr val="14223C"/>
                          </a:solidFill>
                          <a:latin typeface="Arial"/>
                          <a:ea typeface="Arial"/>
                          <a:cs typeface="Arial"/>
                        </a:rPr>
                        <a:t>$6,000</a:t>
                      </a:r>
                    </a:p>
                  </a:txBody>
                  <a:tcPr marL="91440" marR="91440" marT="45720" marB="45720">
                    <a:solidFill>
                      <a:srgbClr val="F4F6F9"/>
                    </a:solidFill>
                  </a:tcPr>
                </a:tc>
              </a:tr>
              <a:tr h="571500">
                <a:tc>
                  <a:txBody>
                    <a:bodyPr/>
                    <a:lstStyle/>
                    <a:p>
                      <a:r>
                        <a:rPr sz="1500" b="0">
                          <a:solidFill>
                            <a:srgbClr val="14223C"/>
                          </a:solidFill>
                          <a:latin typeface="Arial"/>
                          <a:ea typeface="Arial"/>
                          <a:cs typeface="Arial"/>
                        </a:rPr>
                        <a:t>Contingency</a:t>
                      </a:r>
                    </a:p>
                  </a:txBody>
                  <a:tcPr marL="91440" marR="91440" marT="45720" marB="45720">
                    <a:solidFill>
                      <a:srgbClr val="FFFFFF"/>
                    </a:solidFill>
                  </a:tcPr>
                </a:tc>
                <a:tc>
                  <a:txBody>
                    <a:bodyPr/>
                    <a:lstStyle/>
                    <a:p>
                      <a:r>
                        <a:rPr sz="1500" b="0">
                          <a:solidFill>
                            <a:srgbClr val="14223C"/>
                          </a:solidFill>
                          <a:latin typeface="Arial"/>
                          <a:ea typeface="Arial"/>
                          <a:cs typeface="Arial"/>
                        </a:rPr>
                        <a:t>$2,000</a:t>
                      </a:r>
                    </a:p>
                  </a:txBody>
                  <a:tcPr marL="91440" marR="91440" marT="45720" marB="45720">
                    <a:solidFill>
                      <a:srgbClr val="FFFFFF"/>
                    </a:solidFill>
                  </a:tcPr>
                </a:tc>
              </a:tr>
            </a:tbl>
          </a:graphicData>
        </a:graphic>
      </p:graphicFrame>
      <p:sp>
        <p:nvSpPr>
          <p:cNvPr id="4" name="$30k">
            <a:extLst xmlns:a="http://schemas.openxmlformats.org/drawingml/2006/main">
              <a:ext uri="{FF2B5EF4-FFF2-40B4-BE49-F238E27FC236}">
                <a16:creationId xmlns:a16="http://schemas.microsoft.com/office/drawing/2014/main" id="{5FF5907D-8D08-42AE-A6D4-00F3572297EF}"/>
              </a:ext>
            </a:extLst>
          </p:cNvPr>
          <p:cNvSpPr>
            <a:spLocks xmlns:a="http://schemas.openxmlformats.org/drawingml/2006/main" noGrp="1"/>
          </p:cNvSpPr>
          <p:nvPr/>
        </p:nvSpPr>
        <p:spPr>
          <a:xfrm xmlns:a="http://schemas.openxmlformats.org/drawingml/2006/main">
            <a:off x="8620125" y="2628900"/>
            <a:ext cx="2809875" cy="933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5100" b="1">
                <a:solidFill>
                  <a:srgbClr val="14223C"/>
                </a:solidFill>
                <a:latin typeface="Arial"/>
                <a:ea typeface="Arial"/>
                <a:cs typeface="Arial"/>
              </a:defRPr>
            </a:pPr>
            <a:r>
              <a:rPr sz="5100" b="1">
                <a:solidFill>
                  <a:srgbClr val="14223C"/>
                </a:solidFill>
                <a:latin typeface="Arial"/>
                <a:ea typeface="Arial"/>
                <a:cs typeface="Arial"/>
              </a:rPr>
              <a:t>$30k</a:t>
            </a:r>
          </a:p>
        </p:txBody>
      </p:sp>
      <p:sp>
        <p:nvSpPr>
          <p:cNvPr id="5" name="Proposed total">
            <a:extLst xmlns:a="http://schemas.openxmlformats.org/drawingml/2006/main">
              <a:ext uri="{FF2B5EF4-FFF2-40B4-BE49-F238E27FC236}">
                <a16:creationId xmlns:a16="http://schemas.microsoft.com/office/drawing/2014/main" id="{479B601A-C1C0-40A3-A439-A2F7BB3DE635}"/>
              </a:ext>
            </a:extLst>
          </p:cNvPr>
          <p:cNvSpPr>
            <a:spLocks xmlns:a="http://schemas.openxmlformats.org/drawingml/2006/main" noGrp="1"/>
          </p:cNvSpPr>
          <p:nvPr/>
        </p:nvSpPr>
        <p:spPr>
          <a:xfrm xmlns:a="http://schemas.openxmlformats.org/drawingml/2006/main">
            <a:off x="8658225" y="3629025"/>
            <a:ext cx="2762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76839A"/>
                </a:solidFill>
                <a:latin typeface="Arial"/>
                <a:ea typeface="Arial"/>
                <a:cs typeface="Arial"/>
              </a:defRPr>
            </a:pPr>
            <a:r>
              <a:rPr sz="1725" b="0">
                <a:solidFill>
                  <a:srgbClr val="76839A"/>
                </a:solidFill>
                <a:latin typeface="Arial"/>
                <a:ea typeface="Arial"/>
                <a:cs typeface="Arial"/>
              </a:rPr>
              <a:t>Proposed total</a:t>
            </a:r>
          </a:p>
        </p:txBody>
      </p:sp>
      <p:sp>
        <p:nvSpPr>
          <p:cNvPr id="6" name="Audit and enclave costs need quotes. Production ">
            <a:extLst xmlns:a="http://schemas.openxmlformats.org/drawingml/2006/main">
              <a:ext uri="{FF2B5EF4-FFF2-40B4-BE49-F238E27FC236}">
                <a16:creationId xmlns:a16="http://schemas.microsoft.com/office/drawing/2014/main" id="{011765A5-AEC7-4734-BE99-B0741CC056B7}"/>
              </a:ext>
            </a:extLst>
          </p:cNvPr>
          <p:cNvSpPr>
            <a:spLocks xmlns:a="http://schemas.openxmlformats.org/drawingml/2006/main" noGrp="1"/>
          </p:cNvSpPr>
          <p:nvPr/>
        </p:nvSpPr>
        <p:spPr>
          <a:xfrm xmlns:a="http://schemas.openxmlformats.org/drawingml/2006/main">
            <a:off x="8629650" y="4371975"/>
            <a:ext cx="2743200" cy="1400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76839A"/>
                </a:solidFill>
                <a:latin typeface="Arial"/>
                <a:ea typeface="Arial"/>
                <a:cs typeface="Arial"/>
              </a:defRPr>
            </a:pPr>
            <a:r>
              <a:rPr sz="1650" b="0">
                <a:solidFill>
                  <a:srgbClr val="76839A"/>
                </a:solidFill>
                <a:latin typeface="Arial"/>
                <a:ea typeface="Arial"/>
                <a:cs typeface="Arial"/>
              </a:rPr>
              <a:t>Audit and enclave costs need quotes. Production scope may require additional funding.</a:t>
            </a:r>
          </a:p>
        </p:txBody>
      </p:sp>
      <p:sp>
        <p:nvSpPr>
          <p:cNvPr id="7" name="Horizen Wallet · Community proposal">
            <a:extLst xmlns:a="http://schemas.openxmlformats.org/drawingml/2006/main">
              <a:ext uri="{FF2B5EF4-FFF2-40B4-BE49-F238E27FC236}">
                <a16:creationId xmlns:a16="http://schemas.microsoft.com/office/drawing/2014/main" id="{248BFB31-CDDD-435E-B87E-CF877F50DE5B}"/>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Horizen Wallet · Community proposal</a:t>
            </a:r>
          </a:p>
        </p:txBody>
      </p:sp>
      <p:sp>
        <p:nvSpPr>
          <p:cNvPr id="8" name="09">
            <a:extLst xmlns:a="http://schemas.openxmlformats.org/drawingml/2006/main">
              <a:ext uri="{FF2B5EF4-FFF2-40B4-BE49-F238E27FC236}">
                <a16:creationId xmlns:a16="http://schemas.microsoft.com/office/drawing/2014/main" id="{F919D550-2DF8-455A-98C8-19AF6EF33C12}"/>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6839A"/>
                </a:solidFill>
                <a:latin typeface="Arial"/>
                <a:ea typeface="Arial"/>
                <a:cs typeface="Arial"/>
              </a:defRPr>
            </a:pPr>
            <a:r>
              <a:rPr sz="975" b="0">
                <a:solidFill>
                  <a:srgbClr val="76839A"/>
                </a:solidFill>
                <a:latin typeface="Arial"/>
                <a:ea typeface="Arial"/>
                <a:cs typeface="Arial"/>
              </a:rPr>
              <a:t>09</a:t>
            </a:r>
          </a:p>
        </p:txBody>
      </p:sp>
    </p:spTree>
    <p:extLst>
      <p:ext uri="{BB962C8B-B14F-4D97-AF65-F5344CB8AC3E}">
        <p14:creationId xmlns:p14="http://schemas.microsoft.com/office/powerpoint/2010/main" val="1862805927"/>
      </p:ext>
    </p:extLst>
  </p:cSld>
</p:sld>
</file>

<file path=ppt/slides/slide10.xml><?xml version="1.0" encoding="utf-8"?>
<p:sld xmlns:p="http://schemas.openxmlformats.org/presentationml/2006/main">
  <p:cSld>
    <p:bg>
      <p:bgPr>
        <a:solidFill xmlns:a="http://schemas.openxmlformats.org/drawingml/2006/main">
          <a:srgbClr val="030E24"/>
        </a:solidFill>
      </p:bgPr>
    </p:bg>
    <p:spTree>
      <p:nvGrpSpPr>
        <p:cNvPr id="1" name=""/>
        <p:cNvGrpSpPr/>
        <p:nvPr/>
      </p:nvGrpSpPr>
      <p:grpSpPr>
        <a:xfrm xmlns:a="http://schemas.openxmlformats.org/drawingml/2006/main"/>
      </p:grpSpPr>
      <p:sp>
        <p:nvSpPr>
          <p:cNvPr id="8" name="A working session with Horizen">
            <a:extLst xmlns:a="http://schemas.openxmlformats.org/drawingml/2006/main">
              <a:ext uri="{FF2B5EF4-FFF2-40B4-BE49-F238E27FC236}">
                <a16:creationId xmlns:a16="http://schemas.microsoft.com/office/drawing/2014/main" id="{DA2600CB-11C6-4706-BABE-C1F9F40FAFDB}"/>
              </a:ext>
            </a:extLst>
          </p:cNvPr>
          <p:cNvSpPr>
            <a:spLocks xmlns:a="http://schemas.openxmlformats.org/drawingml/2006/main" noGrp="1"/>
          </p:cNvSpPr>
          <p:nvPr/>
        </p:nvSpPr>
        <p:spPr>
          <a:xfrm xmlns:a="http://schemas.openxmlformats.org/drawingml/2006/main">
            <a:off x="666750" y="590550"/>
            <a:ext cx="10858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300" b="1">
                <a:solidFill>
                  <a:srgbClr val="FFFFFF"/>
                </a:solidFill>
                <a:latin typeface="Arial"/>
                <a:ea typeface="Arial"/>
                <a:cs typeface="Arial"/>
              </a:defRPr>
            </a:pPr>
            <a:r>
              <a:rPr sz="3300" b="1">
                <a:solidFill>
                  <a:srgbClr val="FFFFFF"/>
                </a:solidFill>
                <a:latin typeface="Arial"/>
                <a:ea typeface="Arial"/>
                <a:cs typeface="Arial"/>
              </a:rPr>
              <a:t>A working session with Horizen</a:t>
            </a:r>
          </a:p>
        </p:txBody>
      </p:sp>
      <p:sp>
        <p:nvSpPr>
          <p:cNvPr id="2" name="The next partnership is technical access and pro">
            <a:extLst xmlns:a="http://schemas.openxmlformats.org/drawingml/2006/main">
              <a:ext uri="{FF2B5EF4-FFF2-40B4-BE49-F238E27FC236}">
                <a16:creationId xmlns:a16="http://schemas.microsoft.com/office/drawing/2014/main" id="{D155D42F-346B-4702-AFB8-52C843C3CA70}"/>
              </a:ext>
            </a:extLst>
          </p:cNvPr>
          <p:cNvSpPr>
            <a:spLocks xmlns:a="http://schemas.openxmlformats.org/drawingml/2006/main" noGrp="1"/>
          </p:cNvSpPr>
          <p:nvPr/>
        </p:nvSpPr>
        <p:spPr>
          <a:xfrm xmlns:a="http://schemas.openxmlformats.org/drawingml/2006/main">
            <a:off x="685800" y="1438275"/>
            <a:ext cx="10668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93A2BB"/>
                </a:solidFill>
                <a:latin typeface="Arial"/>
                <a:ea typeface="Arial"/>
                <a:cs typeface="Arial"/>
              </a:defRPr>
            </a:pPr>
            <a:r>
              <a:rPr sz="1650" b="0">
                <a:solidFill>
                  <a:srgbClr val="93A2BB"/>
                </a:solidFill>
                <a:latin typeface="Arial"/>
                <a:ea typeface="Arial"/>
                <a:cs typeface="Arial"/>
              </a:rPr>
              <a:t>The next partnership is technical access and product validation.</a:t>
            </a:r>
          </a:p>
        </p:txBody>
      </p:sp>
      <p:sp>
        <p:nvSpPr>
          <p:cNvPr id="3" name="A place in the call.">
            <a:extLst xmlns:a="http://schemas.openxmlformats.org/drawingml/2006/main">
              <a:ext uri="{FF2B5EF4-FFF2-40B4-BE49-F238E27FC236}">
                <a16:creationId xmlns:a16="http://schemas.microsoft.com/office/drawing/2014/main" id="{DC370064-76ED-4EBC-B22B-1B07EA9FE4B6}"/>
              </a:ext>
            </a:extLst>
          </p:cNvPr>
          <p:cNvSpPr>
            <a:spLocks xmlns:a="http://schemas.openxmlformats.org/drawingml/2006/main" noGrp="1"/>
          </p:cNvSpPr>
          <p:nvPr/>
        </p:nvSpPr>
        <p:spPr>
          <a:xfrm xmlns:a="http://schemas.openxmlformats.org/drawingml/2006/main">
            <a:off x="685800" y="2562225"/>
            <a:ext cx="1066800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500" b="1">
                <a:solidFill>
                  <a:srgbClr val="FECB17"/>
                </a:solidFill>
                <a:latin typeface="Arial"/>
                <a:ea typeface="Arial"/>
                <a:cs typeface="Arial"/>
              </a:defRPr>
            </a:pPr>
            <a:r>
              <a:rPr sz="4500" b="1">
                <a:solidFill>
                  <a:srgbClr val="FECB17"/>
                </a:solidFill>
                <a:latin typeface="Arial"/>
                <a:ea typeface="Arial"/>
                <a:cs typeface="Arial"/>
              </a:rPr>
              <a:t>A place in the call.</a:t>
            </a:r>
          </a:p>
        </p:txBody>
      </p:sp>
      <p:sp>
        <p:nvSpPr>
          <p:cNvPr id="4" name="Walk through the wallet with the community and t">
            <a:extLst xmlns:a="http://schemas.openxmlformats.org/drawingml/2006/main">
              <a:ext uri="{FF2B5EF4-FFF2-40B4-BE49-F238E27FC236}">
                <a16:creationId xmlns:a16="http://schemas.microsoft.com/office/drawing/2014/main" id="{4BE79FEA-31FF-4C54-97F9-0E6E643827F2}"/>
              </a:ext>
            </a:extLst>
          </p:cNvPr>
          <p:cNvSpPr>
            <a:spLocks xmlns:a="http://schemas.openxmlformats.org/drawingml/2006/main" noGrp="1"/>
          </p:cNvSpPr>
          <p:nvPr/>
        </p:nvSpPr>
        <p:spPr>
          <a:xfrm xmlns:a="http://schemas.openxmlformats.org/drawingml/2006/main">
            <a:off x="704850" y="3724275"/>
            <a:ext cx="99060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FFFFFF"/>
                </a:solidFill>
                <a:latin typeface="Arial"/>
                <a:ea typeface="Arial"/>
                <a:cs typeface="Arial"/>
              </a:defRPr>
            </a:pPr>
            <a:r>
              <a:rPr sz="2325" b="0">
                <a:solidFill>
                  <a:srgbClr val="FFFFFF"/>
                </a:solidFill>
                <a:latin typeface="Arial"/>
                <a:ea typeface="Arial"/>
                <a:cs typeface="Arial"/>
              </a:rPr>
              <a:t>Walk through the wallet with the community and the Vela team.</a:t>
            </a:r>
          </a:p>
        </p:txBody>
      </p:sp>
      <p:sp>
        <p:nvSpPr>
          <p:cNvPr id="5" name="Confirm the supported release, enclave access, Z">
            <a:extLst xmlns:a="http://schemas.openxmlformats.org/drawingml/2006/main">
              <a:ext uri="{FF2B5EF4-FFF2-40B4-BE49-F238E27FC236}">
                <a16:creationId xmlns:a16="http://schemas.microsoft.com/office/drawing/2014/main" id="{C09417F2-1DAB-4FDB-909D-F9DBC0E779A3}"/>
              </a:ext>
            </a:extLst>
          </p:cNvPr>
          <p:cNvSpPr>
            <a:spLocks xmlns:a="http://schemas.openxmlformats.org/drawingml/2006/main" noGrp="1"/>
          </p:cNvSpPr>
          <p:nvPr/>
        </p:nvSpPr>
        <p:spPr>
          <a:xfrm xmlns:a="http://schemas.openxmlformats.org/drawingml/2006/main">
            <a:off x="704850" y="4762500"/>
            <a:ext cx="10001250" cy="942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9BADCA"/>
                </a:solidFill>
                <a:latin typeface="Arial"/>
                <a:ea typeface="Arial"/>
                <a:cs typeface="Arial"/>
              </a:defRPr>
            </a:pPr>
            <a:r>
              <a:rPr sz="2025" b="0">
                <a:solidFill>
                  <a:srgbClr val="9BADCA"/>
                </a:solidFill>
                <a:latin typeface="Arial"/>
                <a:ea typeface="Arial"/>
                <a:cs typeface="Arial"/>
              </a:rPr>
              <a:t>Confirm the supported release, enclave access, ZEN compatibility and the route to a reviewed mainnet pilot.</a:t>
            </a:r>
          </a:p>
        </p:txBody>
      </p:sp>
      <p:sp>
        <p:nvSpPr>
          <p:cNvPr id="6" name="Horizen Wallet · Community proposal">
            <a:extLst xmlns:a="http://schemas.openxmlformats.org/drawingml/2006/main">
              <a:ext uri="{FF2B5EF4-FFF2-40B4-BE49-F238E27FC236}">
                <a16:creationId xmlns:a16="http://schemas.microsoft.com/office/drawing/2014/main" id="{C672C03C-4CE3-4757-84C2-E027C8A6371C}"/>
              </a:ext>
            </a:extLst>
          </p:cNvPr>
          <p:cNvSpPr>
            <a:spLocks xmlns:a="http://schemas.openxmlformats.org/drawingml/2006/main" noGrp="1"/>
          </p:cNvSpPr>
          <p:nvPr/>
        </p:nvSpPr>
        <p:spPr>
          <a:xfrm xmlns:a="http://schemas.openxmlformats.org/drawingml/2006/main">
            <a:off x="685800" y="6286500"/>
            <a:ext cx="85725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7869F"/>
                </a:solidFill>
                <a:latin typeface="Arial"/>
                <a:ea typeface="Arial"/>
                <a:cs typeface="Arial"/>
              </a:defRPr>
            </a:pPr>
            <a:r>
              <a:rPr sz="975" b="0">
                <a:solidFill>
                  <a:srgbClr val="77869F"/>
                </a:solidFill>
                <a:latin typeface="Arial"/>
                <a:ea typeface="Arial"/>
                <a:cs typeface="Arial"/>
              </a:rPr>
              <a:t>Horizen Wallet · Community proposal</a:t>
            </a:r>
          </a:p>
        </p:txBody>
      </p:sp>
      <p:sp>
        <p:nvSpPr>
          <p:cNvPr id="7" name="10">
            <a:extLst xmlns:a="http://schemas.openxmlformats.org/drawingml/2006/main">
              <a:ext uri="{FF2B5EF4-FFF2-40B4-BE49-F238E27FC236}">
                <a16:creationId xmlns:a16="http://schemas.microsoft.com/office/drawing/2014/main" id="{07509F41-584A-49A3-B85D-54E13259A726}"/>
              </a:ext>
            </a:extLst>
          </p:cNvPr>
          <p:cNvSpPr>
            <a:spLocks xmlns:a="http://schemas.openxmlformats.org/drawingml/2006/main" noGrp="1"/>
          </p:cNvSpPr>
          <p:nvPr/>
        </p:nvSpPr>
        <p:spPr>
          <a:xfrm xmlns:a="http://schemas.openxmlformats.org/drawingml/2006/main">
            <a:off x="11144250" y="6286500"/>
            <a:ext cx="381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975" b="0">
                <a:solidFill>
                  <a:srgbClr val="77869F"/>
                </a:solidFill>
                <a:latin typeface="Arial"/>
                <a:ea typeface="Arial"/>
                <a:cs typeface="Arial"/>
              </a:defRPr>
            </a:pPr>
            <a:r>
              <a:rPr sz="975" b="0">
                <a:solidFill>
                  <a:srgbClr val="77869F"/>
                </a:solidFill>
                <a:latin typeface="Arial"/>
                <a:ea typeface="Arial"/>
                <a:cs typeface="Arial"/>
              </a:rPr>
              <a:t>10</a:t>
            </a:r>
          </a:p>
        </p:txBody>
      </p:sp>
    </p:spTree>
    <p:extLst>
      <p:ext uri="{BB962C8B-B14F-4D97-AF65-F5344CB8AC3E}">
        <p14:creationId xmlns:p14="http://schemas.microsoft.com/office/powerpoint/2010/main" val="98891881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2026-09-05T16:38:09.5470000Z</dcterms:created>
  <dcterms:modified xsi:type="dcterms:W3CDTF">2026-09-05T16:38:09.5470000Z</dcterms:modified>
</coreProperties>
</file>